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1"/>
    <p:sldMasterId id="2147483684" r:id="rId2"/>
    <p:sldMasterId id="2147483660" r:id="rId3"/>
    <p:sldMasterId id="2147483699" r:id="rId4"/>
  </p:sldMasterIdLst>
  <p:notesMasterIdLst>
    <p:notesMasterId r:id="rId12"/>
  </p:notesMasterIdLst>
  <p:sldIdLst>
    <p:sldId id="294" r:id="rId5"/>
    <p:sldId id="291" r:id="rId6"/>
    <p:sldId id="610" r:id="rId7"/>
    <p:sldId id="300" r:id="rId8"/>
    <p:sldId id="301" r:id="rId9"/>
    <p:sldId id="258" r:id="rId10"/>
    <p:sldId id="603" r:id="rId11"/>
  </p:sldIdLst>
  <p:sldSz cx="9144000" cy="6858000" type="screen4x3"/>
  <p:notesSz cx="6858000" cy="9144000"/>
  <p:custDataLst>
    <p:tags r:id="rId1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8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4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gs" Target="tags/tag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B1C591-FE9A-4B9A-8BF3-B8DAE8710D7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6118FD0-944D-427F-A2F5-CEA774D73F24}">
      <dgm:prSet/>
      <dgm:spPr/>
      <dgm:t>
        <a:bodyPr/>
        <a:lstStyle/>
        <a:p>
          <a:r>
            <a:rPr lang="en-AU" dirty="0"/>
            <a:t>Progress rezoning of South Grafton (Big River Way) Investigation area</a:t>
          </a:r>
          <a:endParaRPr lang="en-US" dirty="0"/>
        </a:p>
      </dgm:t>
    </dgm:pt>
    <dgm:pt modelId="{2E09CC0C-0474-408A-BD70-D3E0CA9DA5AB}" type="parTrans" cxnId="{C49B3B53-0503-471E-8207-26379D5D108A}">
      <dgm:prSet/>
      <dgm:spPr/>
      <dgm:t>
        <a:bodyPr/>
        <a:lstStyle/>
        <a:p>
          <a:endParaRPr lang="en-US"/>
        </a:p>
      </dgm:t>
    </dgm:pt>
    <dgm:pt modelId="{EF279DEA-ED4C-4FF4-8B0A-AE36F1C5B068}" type="sibTrans" cxnId="{C49B3B53-0503-471E-8207-26379D5D108A}">
      <dgm:prSet/>
      <dgm:spPr/>
      <dgm:t>
        <a:bodyPr/>
        <a:lstStyle/>
        <a:p>
          <a:endParaRPr lang="en-US"/>
        </a:p>
      </dgm:t>
    </dgm:pt>
    <dgm:pt modelId="{503808F3-ACFD-467F-9442-DFB76614F871}">
      <dgm:prSet/>
      <dgm:spPr/>
      <dgm:t>
        <a:bodyPr/>
        <a:lstStyle/>
        <a:p>
          <a:r>
            <a:rPr lang="en-AU" dirty="0"/>
            <a:t>Improve road connections and resilience, particularly to strategic infrastructure </a:t>
          </a:r>
          <a:endParaRPr lang="en-US" dirty="0"/>
        </a:p>
      </dgm:t>
    </dgm:pt>
    <dgm:pt modelId="{64BBCD57-E224-434E-8403-3D404F7CE6E9}" type="parTrans" cxnId="{9AD2882D-1709-4866-8C3D-7D4B46F551DE}">
      <dgm:prSet/>
      <dgm:spPr/>
      <dgm:t>
        <a:bodyPr/>
        <a:lstStyle/>
        <a:p>
          <a:endParaRPr lang="en-US"/>
        </a:p>
      </dgm:t>
    </dgm:pt>
    <dgm:pt modelId="{8DF700FE-E91E-44FF-B6D1-808A33E467F3}" type="sibTrans" cxnId="{9AD2882D-1709-4866-8C3D-7D4B46F551DE}">
      <dgm:prSet/>
      <dgm:spPr/>
      <dgm:t>
        <a:bodyPr/>
        <a:lstStyle/>
        <a:p>
          <a:endParaRPr lang="en-US"/>
        </a:p>
      </dgm:t>
    </dgm:pt>
    <dgm:pt modelId="{46D49694-E32E-4681-9B14-882279A9BA7D}">
      <dgm:prSet/>
      <dgm:spPr/>
      <dgm:t>
        <a:bodyPr/>
        <a:lstStyle/>
        <a:p>
          <a:r>
            <a:rPr lang="en-AU"/>
            <a:t>Facilitate development of larger lots for Industrial development</a:t>
          </a:r>
          <a:endParaRPr lang="en-US"/>
        </a:p>
      </dgm:t>
    </dgm:pt>
    <dgm:pt modelId="{08F895B7-1CA0-4E39-A1BB-1E57EBC1B152}" type="parTrans" cxnId="{DB6E30EF-E7E1-44CA-B644-39E0164BCB59}">
      <dgm:prSet/>
      <dgm:spPr/>
      <dgm:t>
        <a:bodyPr/>
        <a:lstStyle/>
        <a:p>
          <a:endParaRPr lang="en-US"/>
        </a:p>
      </dgm:t>
    </dgm:pt>
    <dgm:pt modelId="{51A16A02-86E2-47B1-9E7F-2326E52FF81E}" type="sibTrans" cxnId="{DB6E30EF-E7E1-44CA-B644-39E0164BCB59}">
      <dgm:prSet/>
      <dgm:spPr/>
      <dgm:t>
        <a:bodyPr/>
        <a:lstStyle/>
        <a:p>
          <a:endParaRPr lang="en-US"/>
        </a:p>
      </dgm:t>
    </dgm:pt>
    <dgm:pt modelId="{3710D640-8EEB-47ED-98D2-1A76E0A3F832}">
      <dgm:prSet/>
      <dgm:spPr/>
      <dgm:t>
        <a:bodyPr/>
        <a:lstStyle/>
        <a:p>
          <a:r>
            <a:rPr lang="en-AU" dirty="0"/>
            <a:t>Promote ‘placemaking’ and improved amenity (e.g. Grafton CBD Plan) </a:t>
          </a:r>
          <a:endParaRPr lang="en-US" dirty="0"/>
        </a:p>
      </dgm:t>
    </dgm:pt>
    <dgm:pt modelId="{D838213F-9D12-4413-993B-5D9B0D6F6344}" type="parTrans" cxnId="{2021CF8C-3A31-4AB2-908D-CEED390658A5}">
      <dgm:prSet/>
      <dgm:spPr/>
      <dgm:t>
        <a:bodyPr/>
        <a:lstStyle/>
        <a:p>
          <a:endParaRPr lang="en-US"/>
        </a:p>
      </dgm:t>
    </dgm:pt>
    <dgm:pt modelId="{C25CB68F-F2F4-40AB-9771-77527D58F2D4}" type="sibTrans" cxnId="{2021CF8C-3A31-4AB2-908D-CEED390658A5}">
      <dgm:prSet/>
      <dgm:spPr/>
      <dgm:t>
        <a:bodyPr/>
        <a:lstStyle/>
        <a:p>
          <a:endParaRPr lang="en-US"/>
        </a:p>
      </dgm:t>
    </dgm:pt>
    <dgm:pt modelId="{13B14329-C8D7-4EA0-A23E-7D6DBD7CD7F3}">
      <dgm:prSet/>
      <dgm:spPr/>
      <dgm:t>
        <a:bodyPr/>
        <a:lstStyle/>
        <a:p>
          <a:r>
            <a:rPr lang="en-US" dirty="0"/>
            <a:t>Attract skilled workers (incl. more housing choice)</a:t>
          </a:r>
          <a:endParaRPr lang="en-AU" dirty="0"/>
        </a:p>
      </dgm:t>
    </dgm:pt>
    <dgm:pt modelId="{703A7806-6A89-4B1A-B4F4-EFDB6D44E252}" type="parTrans" cxnId="{5BC9AB50-6F96-4523-9E1A-9481BC96AFA6}">
      <dgm:prSet/>
      <dgm:spPr/>
      <dgm:t>
        <a:bodyPr/>
        <a:lstStyle/>
        <a:p>
          <a:endParaRPr lang="en-US"/>
        </a:p>
      </dgm:t>
    </dgm:pt>
    <dgm:pt modelId="{7C1DC786-2836-4B45-8830-019A042159DE}" type="sibTrans" cxnId="{5BC9AB50-6F96-4523-9E1A-9481BC96AFA6}">
      <dgm:prSet/>
      <dgm:spPr/>
      <dgm:t>
        <a:bodyPr/>
        <a:lstStyle/>
        <a:p>
          <a:endParaRPr lang="en-US"/>
        </a:p>
      </dgm:t>
    </dgm:pt>
    <dgm:pt modelId="{09E472C0-E8E1-4661-AAFF-CE5A02E178A5}">
      <dgm:prSet/>
      <dgm:spPr/>
      <dgm:t>
        <a:bodyPr/>
        <a:lstStyle/>
        <a:p>
          <a:r>
            <a:rPr lang="en-AU" dirty="0"/>
            <a:t>Support creative industries and technology</a:t>
          </a:r>
          <a:endParaRPr lang="en-US" dirty="0"/>
        </a:p>
      </dgm:t>
    </dgm:pt>
    <dgm:pt modelId="{CBA833C5-732B-433B-8828-66C64A1E1F0E}" type="parTrans" cxnId="{CC8F903C-6002-4FA0-BFFB-6DD62AD20C13}">
      <dgm:prSet/>
      <dgm:spPr/>
      <dgm:t>
        <a:bodyPr/>
        <a:lstStyle/>
        <a:p>
          <a:endParaRPr lang="en-US"/>
        </a:p>
      </dgm:t>
    </dgm:pt>
    <dgm:pt modelId="{827052E7-2ABA-4605-A5AA-D23462757207}" type="sibTrans" cxnId="{CC8F903C-6002-4FA0-BFFB-6DD62AD20C13}">
      <dgm:prSet/>
      <dgm:spPr/>
      <dgm:t>
        <a:bodyPr/>
        <a:lstStyle/>
        <a:p>
          <a:endParaRPr lang="en-US"/>
        </a:p>
      </dgm:t>
    </dgm:pt>
    <dgm:pt modelId="{BE6CE258-4A23-422B-8889-FFC45AFF3970}">
      <dgm:prSet/>
      <dgm:spPr/>
      <dgm:t>
        <a:bodyPr/>
        <a:lstStyle/>
        <a:p>
          <a:r>
            <a:rPr lang="en-AU" dirty="0"/>
            <a:t>Support agribusiness</a:t>
          </a:r>
        </a:p>
      </dgm:t>
    </dgm:pt>
    <dgm:pt modelId="{DFF106C3-859B-4AF0-8CAC-FFC438B85A80}" type="parTrans" cxnId="{37AA64B8-553B-44AD-B038-7A67EC4B4CA0}">
      <dgm:prSet/>
      <dgm:spPr/>
      <dgm:t>
        <a:bodyPr/>
        <a:lstStyle/>
        <a:p>
          <a:endParaRPr lang="en-US"/>
        </a:p>
      </dgm:t>
    </dgm:pt>
    <dgm:pt modelId="{100A85A5-1813-4C23-A260-988383E27B35}" type="sibTrans" cxnId="{37AA64B8-553B-44AD-B038-7A67EC4B4CA0}">
      <dgm:prSet/>
      <dgm:spPr/>
      <dgm:t>
        <a:bodyPr/>
        <a:lstStyle/>
        <a:p>
          <a:endParaRPr lang="en-US"/>
        </a:p>
      </dgm:t>
    </dgm:pt>
    <dgm:pt modelId="{730E9046-794A-4EB8-85B3-ACE704A26A81}">
      <dgm:prSet/>
      <dgm:spPr/>
      <dgm:t>
        <a:bodyPr/>
        <a:lstStyle/>
        <a:p>
          <a:r>
            <a:rPr lang="en-AU" dirty="0"/>
            <a:t>Review of height limits in Grafton</a:t>
          </a:r>
          <a:endParaRPr lang="en-US" dirty="0"/>
        </a:p>
      </dgm:t>
    </dgm:pt>
    <dgm:pt modelId="{8E6C4CB5-C16F-4765-A238-3A065ECAC5B1}" type="parTrans" cxnId="{B8DF95F8-4E53-4E43-BDD2-AA63A26BCCE7}">
      <dgm:prSet/>
      <dgm:spPr/>
      <dgm:t>
        <a:bodyPr/>
        <a:lstStyle/>
        <a:p>
          <a:endParaRPr lang="en-US"/>
        </a:p>
      </dgm:t>
    </dgm:pt>
    <dgm:pt modelId="{91C47634-F1ED-4648-B1E9-6430295CC8F1}" type="sibTrans" cxnId="{B8DF95F8-4E53-4E43-BDD2-AA63A26BCCE7}">
      <dgm:prSet/>
      <dgm:spPr/>
      <dgm:t>
        <a:bodyPr/>
        <a:lstStyle/>
        <a:p>
          <a:endParaRPr lang="en-US"/>
        </a:p>
      </dgm:t>
    </dgm:pt>
    <dgm:pt modelId="{A0A3DC95-1F54-4018-9668-FDF8A8A8FC85}" type="pres">
      <dgm:prSet presAssocID="{CDB1C591-FE9A-4B9A-8BF3-B8DAE8710D7A}" presName="diagram" presStyleCnt="0">
        <dgm:presLayoutVars>
          <dgm:dir/>
          <dgm:resizeHandles val="exact"/>
        </dgm:presLayoutVars>
      </dgm:prSet>
      <dgm:spPr/>
    </dgm:pt>
    <dgm:pt modelId="{38145359-5EEF-4DB9-B55D-93C5F6F11237}" type="pres">
      <dgm:prSet presAssocID="{C6118FD0-944D-427F-A2F5-CEA774D73F24}" presName="node" presStyleLbl="node1" presStyleIdx="0" presStyleCnt="8">
        <dgm:presLayoutVars>
          <dgm:bulletEnabled val="1"/>
        </dgm:presLayoutVars>
      </dgm:prSet>
      <dgm:spPr/>
    </dgm:pt>
    <dgm:pt modelId="{CED4F5AA-2C73-4DD8-9A9C-F590057A7924}" type="pres">
      <dgm:prSet presAssocID="{EF279DEA-ED4C-4FF4-8B0A-AE36F1C5B068}" presName="sibTrans" presStyleCnt="0"/>
      <dgm:spPr/>
    </dgm:pt>
    <dgm:pt modelId="{71EF2787-6ED8-4551-8EB5-7CA5455BD66E}" type="pres">
      <dgm:prSet presAssocID="{503808F3-ACFD-467F-9442-DFB76614F871}" presName="node" presStyleLbl="node1" presStyleIdx="1" presStyleCnt="8">
        <dgm:presLayoutVars>
          <dgm:bulletEnabled val="1"/>
        </dgm:presLayoutVars>
      </dgm:prSet>
      <dgm:spPr/>
    </dgm:pt>
    <dgm:pt modelId="{2084FD7D-D429-480A-B737-E022E004ECBB}" type="pres">
      <dgm:prSet presAssocID="{8DF700FE-E91E-44FF-B6D1-808A33E467F3}" presName="sibTrans" presStyleCnt="0"/>
      <dgm:spPr/>
    </dgm:pt>
    <dgm:pt modelId="{104DF395-B5D6-4B7A-97E1-45255E291C60}" type="pres">
      <dgm:prSet presAssocID="{46D49694-E32E-4681-9B14-882279A9BA7D}" presName="node" presStyleLbl="node1" presStyleIdx="2" presStyleCnt="8">
        <dgm:presLayoutVars>
          <dgm:bulletEnabled val="1"/>
        </dgm:presLayoutVars>
      </dgm:prSet>
      <dgm:spPr/>
    </dgm:pt>
    <dgm:pt modelId="{A9965C94-74FB-4B2F-9973-F84615C53514}" type="pres">
      <dgm:prSet presAssocID="{51A16A02-86E2-47B1-9E7F-2326E52FF81E}" presName="sibTrans" presStyleCnt="0"/>
      <dgm:spPr/>
    </dgm:pt>
    <dgm:pt modelId="{BBE5B724-2C0C-40E6-80A1-7A338E1EBEAF}" type="pres">
      <dgm:prSet presAssocID="{3710D640-8EEB-47ED-98D2-1A76E0A3F832}" presName="node" presStyleLbl="node1" presStyleIdx="3" presStyleCnt="8">
        <dgm:presLayoutVars>
          <dgm:bulletEnabled val="1"/>
        </dgm:presLayoutVars>
      </dgm:prSet>
      <dgm:spPr/>
    </dgm:pt>
    <dgm:pt modelId="{F258B8DA-4786-4D8B-83C4-415A2480148F}" type="pres">
      <dgm:prSet presAssocID="{C25CB68F-F2F4-40AB-9771-77527D58F2D4}" presName="sibTrans" presStyleCnt="0"/>
      <dgm:spPr/>
    </dgm:pt>
    <dgm:pt modelId="{D920AF72-5822-43F6-A189-86936040C3B5}" type="pres">
      <dgm:prSet presAssocID="{13B14329-C8D7-4EA0-A23E-7D6DBD7CD7F3}" presName="node" presStyleLbl="node1" presStyleIdx="4" presStyleCnt="8">
        <dgm:presLayoutVars>
          <dgm:bulletEnabled val="1"/>
        </dgm:presLayoutVars>
      </dgm:prSet>
      <dgm:spPr/>
    </dgm:pt>
    <dgm:pt modelId="{E5FE8839-08C8-4465-AA3D-29FB931EE9F1}" type="pres">
      <dgm:prSet presAssocID="{7C1DC786-2836-4B45-8830-019A042159DE}" presName="sibTrans" presStyleCnt="0"/>
      <dgm:spPr/>
    </dgm:pt>
    <dgm:pt modelId="{2B011174-03EA-464F-9A53-9DB1C630ED5D}" type="pres">
      <dgm:prSet presAssocID="{09E472C0-E8E1-4661-AAFF-CE5A02E178A5}" presName="node" presStyleLbl="node1" presStyleIdx="5" presStyleCnt="8">
        <dgm:presLayoutVars>
          <dgm:bulletEnabled val="1"/>
        </dgm:presLayoutVars>
      </dgm:prSet>
      <dgm:spPr/>
    </dgm:pt>
    <dgm:pt modelId="{1B04868C-C94B-4F07-8318-317832144BF4}" type="pres">
      <dgm:prSet presAssocID="{827052E7-2ABA-4605-A5AA-D23462757207}" presName="sibTrans" presStyleCnt="0"/>
      <dgm:spPr/>
    </dgm:pt>
    <dgm:pt modelId="{7DFFBE99-53DE-4F9A-90C9-3BA81884754E}" type="pres">
      <dgm:prSet presAssocID="{BE6CE258-4A23-422B-8889-FFC45AFF3970}" presName="node" presStyleLbl="node1" presStyleIdx="6" presStyleCnt="8">
        <dgm:presLayoutVars>
          <dgm:bulletEnabled val="1"/>
        </dgm:presLayoutVars>
      </dgm:prSet>
      <dgm:spPr/>
    </dgm:pt>
    <dgm:pt modelId="{804A43C4-ACF0-4CD7-973A-B0DCCC264044}" type="pres">
      <dgm:prSet presAssocID="{100A85A5-1813-4C23-A260-988383E27B35}" presName="sibTrans" presStyleCnt="0"/>
      <dgm:spPr/>
    </dgm:pt>
    <dgm:pt modelId="{152E4E9A-665F-4796-ADD6-06596F63A441}" type="pres">
      <dgm:prSet presAssocID="{730E9046-794A-4EB8-85B3-ACE704A26A81}" presName="node" presStyleLbl="node1" presStyleIdx="7" presStyleCnt="8">
        <dgm:presLayoutVars>
          <dgm:bulletEnabled val="1"/>
        </dgm:presLayoutVars>
      </dgm:prSet>
      <dgm:spPr/>
    </dgm:pt>
  </dgm:ptLst>
  <dgm:cxnLst>
    <dgm:cxn modelId="{6940DB1A-9416-48F5-8231-F34B4EBAD8DC}" type="presOf" srcId="{CDB1C591-FE9A-4B9A-8BF3-B8DAE8710D7A}" destId="{A0A3DC95-1F54-4018-9668-FDF8A8A8FC85}" srcOrd="0" destOrd="0" presId="urn:microsoft.com/office/officeart/2005/8/layout/default"/>
    <dgm:cxn modelId="{06FDA02B-247F-4855-885F-EDB932A9E194}" type="presOf" srcId="{C6118FD0-944D-427F-A2F5-CEA774D73F24}" destId="{38145359-5EEF-4DB9-B55D-93C5F6F11237}" srcOrd="0" destOrd="0" presId="urn:microsoft.com/office/officeart/2005/8/layout/default"/>
    <dgm:cxn modelId="{9AD2882D-1709-4866-8C3D-7D4B46F551DE}" srcId="{CDB1C591-FE9A-4B9A-8BF3-B8DAE8710D7A}" destId="{503808F3-ACFD-467F-9442-DFB76614F871}" srcOrd="1" destOrd="0" parTransId="{64BBCD57-E224-434E-8403-3D404F7CE6E9}" sibTransId="{8DF700FE-E91E-44FF-B6D1-808A33E467F3}"/>
    <dgm:cxn modelId="{EE77492E-AFEC-4FCF-BEED-31D70FA03487}" type="presOf" srcId="{46D49694-E32E-4681-9B14-882279A9BA7D}" destId="{104DF395-B5D6-4B7A-97E1-45255E291C60}" srcOrd="0" destOrd="0" presId="urn:microsoft.com/office/officeart/2005/8/layout/default"/>
    <dgm:cxn modelId="{CC8F903C-6002-4FA0-BFFB-6DD62AD20C13}" srcId="{CDB1C591-FE9A-4B9A-8BF3-B8DAE8710D7A}" destId="{09E472C0-E8E1-4661-AAFF-CE5A02E178A5}" srcOrd="5" destOrd="0" parTransId="{CBA833C5-732B-433B-8828-66C64A1E1F0E}" sibTransId="{827052E7-2ABA-4605-A5AA-D23462757207}"/>
    <dgm:cxn modelId="{5BC9AB50-6F96-4523-9E1A-9481BC96AFA6}" srcId="{CDB1C591-FE9A-4B9A-8BF3-B8DAE8710D7A}" destId="{13B14329-C8D7-4EA0-A23E-7D6DBD7CD7F3}" srcOrd="4" destOrd="0" parTransId="{703A7806-6A89-4B1A-B4F4-EFDB6D44E252}" sibTransId="{7C1DC786-2836-4B45-8830-019A042159DE}"/>
    <dgm:cxn modelId="{C49B3B53-0503-471E-8207-26379D5D108A}" srcId="{CDB1C591-FE9A-4B9A-8BF3-B8DAE8710D7A}" destId="{C6118FD0-944D-427F-A2F5-CEA774D73F24}" srcOrd="0" destOrd="0" parTransId="{2E09CC0C-0474-408A-BD70-D3E0CA9DA5AB}" sibTransId="{EF279DEA-ED4C-4FF4-8B0A-AE36F1C5B068}"/>
    <dgm:cxn modelId="{60E64385-64C5-492D-A18B-E75373376AA9}" type="presOf" srcId="{09E472C0-E8E1-4661-AAFF-CE5A02E178A5}" destId="{2B011174-03EA-464F-9A53-9DB1C630ED5D}" srcOrd="0" destOrd="0" presId="urn:microsoft.com/office/officeart/2005/8/layout/default"/>
    <dgm:cxn modelId="{2021CF8C-3A31-4AB2-908D-CEED390658A5}" srcId="{CDB1C591-FE9A-4B9A-8BF3-B8DAE8710D7A}" destId="{3710D640-8EEB-47ED-98D2-1A76E0A3F832}" srcOrd="3" destOrd="0" parTransId="{D838213F-9D12-4413-993B-5D9B0D6F6344}" sibTransId="{C25CB68F-F2F4-40AB-9771-77527D58F2D4}"/>
    <dgm:cxn modelId="{67F1D993-FDD5-4040-AF95-9D592882B4C1}" type="presOf" srcId="{BE6CE258-4A23-422B-8889-FFC45AFF3970}" destId="{7DFFBE99-53DE-4F9A-90C9-3BA81884754E}" srcOrd="0" destOrd="0" presId="urn:microsoft.com/office/officeart/2005/8/layout/default"/>
    <dgm:cxn modelId="{4C4C03A4-5023-4B9B-BA42-604FB777F739}" type="presOf" srcId="{13B14329-C8D7-4EA0-A23E-7D6DBD7CD7F3}" destId="{D920AF72-5822-43F6-A189-86936040C3B5}" srcOrd="0" destOrd="0" presId="urn:microsoft.com/office/officeart/2005/8/layout/default"/>
    <dgm:cxn modelId="{F3E952B4-4C94-413C-B661-91E951111F92}" type="presOf" srcId="{730E9046-794A-4EB8-85B3-ACE704A26A81}" destId="{152E4E9A-665F-4796-ADD6-06596F63A441}" srcOrd="0" destOrd="0" presId="urn:microsoft.com/office/officeart/2005/8/layout/default"/>
    <dgm:cxn modelId="{37AA64B8-553B-44AD-B038-7A67EC4B4CA0}" srcId="{CDB1C591-FE9A-4B9A-8BF3-B8DAE8710D7A}" destId="{BE6CE258-4A23-422B-8889-FFC45AFF3970}" srcOrd="6" destOrd="0" parTransId="{DFF106C3-859B-4AF0-8CAC-FFC438B85A80}" sibTransId="{100A85A5-1813-4C23-A260-988383E27B35}"/>
    <dgm:cxn modelId="{1D7719D8-2E78-402F-A28B-EEFD61C18B2C}" type="presOf" srcId="{503808F3-ACFD-467F-9442-DFB76614F871}" destId="{71EF2787-6ED8-4551-8EB5-7CA5455BD66E}" srcOrd="0" destOrd="0" presId="urn:microsoft.com/office/officeart/2005/8/layout/default"/>
    <dgm:cxn modelId="{2F23D7ED-4DFA-426A-AA26-8A1CB8AB98A9}" type="presOf" srcId="{3710D640-8EEB-47ED-98D2-1A76E0A3F832}" destId="{BBE5B724-2C0C-40E6-80A1-7A338E1EBEAF}" srcOrd="0" destOrd="0" presId="urn:microsoft.com/office/officeart/2005/8/layout/default"/>
    <dgm:cxn modelId="{DB6E30EF-E7E1-44CA-B644-39E0164BCB59}" srcId="{CDB1C591-FE9A-4B9A-8BF3-B8DAE8710D7A}" destId="{46D49694-E32E-4681-9B14-882279A9BA7D}" srcOrd="2" destOrd="0" parTransId="{08F895B7-1CA0-4E39-A1BB-1E57EBC1B152}" sibTransId="{51A16A02-86E2-47B1-9E7F-2326E52FF81E}"/>
    <dgm:cxn modelId="{B8DF95F8-4E53-4E43-BDD2-AA63A26BCCE7}" srcId="{CDB1C591-FE9A-4B9A-8BF3-B8DAE8710D7A}" destId="{730E9046-794A-4EB8-85B3-ACE704A26A81}" srcOrd="7" destOrd="0" parTransId="{8E6C4CB5-C16F-4765-A238-3A065ECAC5B1}" sibTransId="{91C47634-F1ED-4648-B1E9-6430295CC8F1}"/>
    <dgm:cxn modelId="{4386DAF6-F236-4C4A-BAAD-CF8BA955989B}" type="presParOf" srcId="{A0A3DC95-1F54-4018-9668-FDF8A8A8FC85}" destId="{38145359-5EEF-4DB9-B55D-93C5F6F11237}" srcOrd="0" destOrd="0" presId="urn:microsoft.com/office/officeart/2005/8/layout/default"/>
    <dgm:cxn modelId="{CF9616F4-A953-4CC9-B9CE-692C7B4401B0}" type="presParOf" srcId="{A0A3DC95-1F54-4018-9668-FDF8A8A8FC85}" destId="{CED4F5AA-2C73-4DD8-9A9C-F590057A7924}" srcOrd="1" destOrd="0" presId="urn:microsoft.com/office/officeart/2005/8/layout/default"/>
    <dgm:cxn modelId="{08F9EED5-2D9E-404F-B729-CCCFB3635DE3}" type="presParOf" srcId="{A0A3DC95-1F54-4018-9668-FDF8A8A8FC85}" destId="{71EF2787-6ED8-4551-8EB5-7CA5455BD66E}" srcOrd="2" destOrd="0" presId="urn:microsoft.com/office/officeart/2005/8/layout/default"/>
    <dgm:cxn modelId="{63B57E29-6BFB-46A7-939A-5C98E2AC132B}" type="presParOf" srcId="{A0A3DC95-1F54-4018-9668-FDF8A8A8FC85}" destId="{2084FD7D-D429-480A-B737-E022E004ECBB}" srcOrd="3" destOrd="0" presId="urn:microsoft.com/office/officeart/2005/8/layout/default"/>
    <dgm:cxn modelId="{6FB7B6CA-A5E8-4B6C-88A8-5314C51E0011}" type="presParOf" srcId="{A0A3DC95-1F54-4018-9668-FDF8A8A8FC85}" destId="{104DF395-B5D6-4B7A-97E1-45255E291C60}" srcOrd="4" destOrd="0" presId="urn:microsoft.com/office/officeart/2005/8/layout/default"/>
    <dgm:cxn modelId="{0ABA44DC-5865-4904-AAE8-57D4AF3FE761}" type="presParOf" srcId="{A0A3DC95-1F54-4018-9668-FDF8A8A8FC85}" destId="{A9965C94-74FB-4B2F-9973-F84615C53514}" srcOrd="5" destOrd="0" presId="urn:microsoft.com/office/officeart/2005/8/layout/default"/>
    <dgm:cxn modelId="{A75430AB-CD73-415B-9F65-5FF9F93B728B}" type="presParOf" srcId="{A0A3DC95-1F54-4018-9668-FDF8A8A8FC85}" destId="{BBE5B724-2C0C-40E6-80A1-7A338E1EBEAF}" srcOrd="6" destOrd="0" presId="urn:microsoft.com/office/officeart/2005/8/layout/default"/>
    <dgm:cxn modelId="{F70FA4D6-F5F2-41BC-A752-272C2A8D7E8A}" type="presParOf" srcId="{A0A3DC95-1F54-4018-9668-FDF8A8A8FC85}" destId="{F258B8DA-4786-4D8B-83C4-415A2480148F}" srcOrd="7" destOrd="0" presId="urn:microsoft.com/office/officeart/2005/8/layout/default"/>
    <dgm:cxn modelId="{66829E40-BEE2-4BAA-BC8F-63A2E69592AB}" type="presParOf" srcId="{A0A3DC95-1F54-4018-9668-FDF8A8A8FC85}" destId="{D920AF72-5822-43F6-A189-86936040C3B5}" srcOrd="8" destOrd="0" presId="urn:microsoft.com/office/officeart/2005/8/layout/default"/>
    <dgm:cxn modelId="{715F870A-0C2F-45E4-A29C-D3DAD1F889D3}" type="presParOf" srcId="{A0A3DC95-1F54-4018-9668-FDF8A8A8FC85}" destId="{E5FE8839-08C8-4465-AA3D-29FB931EE9F1}" srcOrd="9" destOrd="0" presId="urn:microsoft.com/office/officeart/2005/8/layout/default"/>
    <dgm:cxn modelId="{AAA89059-6B61-4040-B2ED-BF2ADD775F4B}" type="presParOf" srcId="{A0A3DC95-1F54-4018-9668-FDF8A8A8FC85}" destId="{2B011174-03EA-464F-9A53-9DB1C630ED5D}" srcOrd="10" destOrd="0" presId="urn:microsoft.com/office/officeart/2005/8/layout/default"/>
    <dgm:cxn modelId="{FDABC284-22EB-4266-B49B-1325B306EAC9}" type="presParOf" srcId="{A0A3DC95-1F54-4018-9668-FDF8A8A8FC85}" destId="{1B04868C-C94B-4F07-8318-317832144BF4}" srcOrd="11" destOrd="0" presId="urn:microsoft.com/office/officeart/2005/8/layout/default"/>
    <dgm:cxn modelId="{686254CD-CB85-42BA-A26B-21CEB15DC446}" type="presParOf" srcId="{A0A3DC95-1F54-4018-9668-FDF8A8A8FC85}" destId="{7DFFBE99-53DE-4F9A-90C9-3BA81884754E}" srcOrd="12" destOrd="0" presId="urn:microsoft.com/office/officeart/2005/8/layout/default"/>
    <dgm:cxn modelId="{614AC775-6CD7-4EDF-8DD6-469BC3790C43}" type="presParOf" srcId="{A0A3DC95-1F54-4018-9668-FDF8A8A8FC85}" destId="{804A43C4-ACF0-4CD7-973A-B0DCCC264044}" srcOrd="13" destOrd="0" presId="urn:microsoft.com/office/officeart/2005/8/layout/default"/>
    <dgm:cxn modelId="{478F8F0C-80BA-4E3C-BD08-DD7DF1F9C03C}" type="presParOf" srcId="{A0A3DC95-1F54-4018-9668-FDF8A8A8FC85}" destId="{152E4E9A-665F-4796-ADD6-06596F63A441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145359-5EEF-4DB9-B55D-93C5F6F11237}">
      <dsp:nvSpPr>
        <dsp:cNvPr id="0" name=""/>
        <dsp:cNvSpPr/>
      </dsp:nvSpPr>
      <dsp:spPr>
        <a:xfrm>
          <a:off x="357366" y="2618"/>
          <a:ext cx="2241239" cy="13447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700" kern="1200" dirty="0"/>
            <a:t>Progress rezoning of South Grafton (Big River Way) Investigation area</a:t>
          </a:r>
          <a:endParaRPr lang="en-US" sz="1700" kern="1200" dirty="0"/>
        </a:p>
      </dsp:txBody>
      <dsp:txXfrm>
        <a:off x="357366" y="2618"/>
        <a:ext cx="2241239" cy="1344743"/>
      </dsp:txXfrm>
    </dsp:sp>
    <dsp:sp modelId="{71EF2787-6ED8-4551-8EB5-7CA5455BD66E}">
      <dsp:nvSpPr>
        <dsp:cNvPr id="0" name=""/>
        <dsp:cNvSpPr/>
      </dsp:nvSpPr>
      <dsp:spPr>
        <a:xfrm>
          <a:off x="2822730" y="2618"/>
          <a:ext cx="2241239" cy="13447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700" kern="1200" dirty="0"/>
            <a:t>Improve road connections and resilience, particularly to strategic infrastructure </a:t>
          </a:r>
          <a:endParaRPr lang="en-US" sz="1700" kern="1200" dirty="0"/>
        </a:p>
      </dsp:txBody>
      <dsp:txXfrm>
        <a:off x="2822730" y="2618"/>
        <a:ext cx="2241239" cy="1344743"/>
      </dsp:txXfrm>
    </dsp:sp>
    <dsp:sp modelId="{104DF395-B5D6-4B7A-97E1-45255E291C60}">
      <dsp:nvSpPr>
        <dsp:cNvPr id="0" name=""/>
        <dsp:cNvSpPr/>
      </dsp:nvSpPr>
      <dsp:spPr>
        <a:xfrm>
          <a:off x="5288093" y="2618"/>
          <a:ext cx="2241239" cy="13447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700" kern="1200"/>
            <a:t>Facilitate development of larger lots for Industrial development</a:t>
          </a:r>
          <a:endParaRPr lang="en-US" sz="1700" kern="1200"/>
        </a:p>
      </dsp:txBody>
      <dsp:txXfrm>
        <a:off x="5288093" y="2618"/>
        <a:ext cx="2241239" cy="1344743"/>
      </dsp:txXfrm>
    </dsp:sp>
    <dsp:sp modelId="{BBE5B724-2C0C-40E6-80A1-7A338E1EBEAF}">
      <dsp:nvSpPr>
        <dsp:cNvPr id="0" name=""/>
        <dsp:cNvSpPr/>
      </dsp:nvSpPr>
      <dsp:spPr>
        <a:xfrm>
          <a:off x="357366" y="1571486"/>
          <a:ext cx="2241239" cy="13447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700" kern="1200" dirty="0"/>
            <a:t>Promote ‘placemaking’ and improved amenity (e.g. Grafton CBD Plan) </a:t>
          </a:r>
          <a:endParaRPr lang="en-US" sz="1700" kern="1200" dirty="0"/>
        </a:p>
      </dsp:txBody>
      <dsp:txXfrm>
        <a:off x="357366" y="1571486"/>
        <a:ext cx="2241239" cy="1344743"/>
      </dsp:txXfrm>
    </dsp:sp>
    <dsp:sp modelId="{D920AF72-5822-43F6-A189-86936040C3B5}">
      <dsp:nvSpPr>
        <dsp:cNvPr id="0" name=""/>
        <dsp:cNvSpPr/>
      </dsp:nvSpPr>
      <dsp:spPr>
        <a:xfrm>
          <a:off x="2822730" y="1571486"/>
          <a:ext cx="2241239" cy="13447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Attract skilled workers (incl. more housing choice)</a:t>
          </a:r>
          <a:endParaRPr lang="en-AU" sz="1700" kern="1200" dirty="0"/>
        </a:p>
      </dsp:txBody>
      <dsp:txXfrm>
        <a:off x="2822730" y="1571486"/>
        <a:ext cx="2241239" cy="1344743"/>
      </dsp:txXfrm>
    </dsp:sp>
    <dsp:sp modelId="{2B011174-03EA-464F-9A53-9DB1C630ED5D}">
      <dsp:nvSpPr>
        <dsp:cNvPr id="0" name=""/>
        <dsp:cNvSpPr/>
      </dsp:nvSpPr>
      <dsp:spPr>
        <a:xfrm>
          <a:off x="5288093" y="1571486"/>
          <a:ext cx="2241239" cy="13447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700" kern="1200" dirty="0"/>
            <a:t>Support creative industries and technology</a:t>
          </a:r>
          <a:endParaRPr lang="en-US" sz="1700" kern="1200" dirty="0"/>
        </a:p>
      </dsp:txBody>
      <dsp:txXfrm>
        <a:off x="5288093" y="1571486"/>
        <a:ext cx="2241239" cy="1344743"/>
      </dsp:txXfrm>
    </dsp:sp>
    <dsp:sp modelId="{7DFFBE99-53DE-4F9A-90C9-3BA81884754E}">
      <dsp:nvSpPr>
        <dsp:cNvPr id="0" name=""/>
        <dsp:cNvSpPr/>
      </dsp:nvSpPr>
      <dsp:spPr>
        <a:xfrm>
          <a:off x="1590048" y="3140353"/>
          <a:ext cx="2241239" cy="13447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700" kern="1200" dirty="0"/>
            <a:t>Support agribusiness</a:t>
          </a:r>
        </a:p>
      </dsp:txBody>
      <dsp:txXfrm>
        <a:off x="1590048" y="3140353"/>
        <a:ext cx="2241239" cy="1344743"/>
      </dsp:txXfrm>
    </dsp:sp>
    <dsp:sp modelId="{152E4E9A-665F-4796-ADD6-06596F63A441}">
      <dsp:nvSpPr>
        <dsp:cNvPr id="0" name=""/>
        <dsp:cNvSpPr/>
      </dsp:nvSpPr>
      <dsp:spPr>
        <a:xfrm>
          <a:off x="4055411" y="3140353"/>
          <a:ext cx="2241239" cy="13447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700" kern="1200" dirty="0"/>
            <a:t>Review of height limits in Grafton</a:t>
          </a:r>
          <a:endParaRPr lang="en-US" sz="1700" kern="1200" dirty="0"/>
        </a:p>
      </dsp:txBody>
      <dsp:txXfrm>
        <a:off x="4055411" y="3140353"/>
        <a:ext cx="2241239" cy="13447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B6D77F-A04A-4757-9241-7615E777D916}" type="datetimeFigureOut">
              <a:rPr lang="en-AU" smtClean="0"/>
              <a:t>19/01/2023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0187F3-DBDD-493B-BF3B-BC66AEA769D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58204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lu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arence Valley Council Logo with colour background">
            <a:extLst>
              <a:ext uri="{FF2B5EF4-FFF2-40B4-BE49-F238E27FC236}">
                <a16:creationId xmlns:a16="http://schemas.microsoft.com/office/drawing/2014/main" id="{A4BD41AC-F7DC-46D6-B366-7EB3523E33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015" y="985838"/>
            <a:ext cx="3654425" cy="1233167"/>
          </a:xfrm>
        </p:spPr>
        <p:txBody>
          <a:bodyPr anchor="t"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016" y="2241806"/>
            <a:ext cx="3012332" cy="913452"/>
          </a:xfrm>
        </p:spPr>
        <p:txBody>
          <a:bodyPr/>
          <a:lstStyle>
            <a:lvl1pPr marL="0" indent="0" algn="l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2A952C5-8421-476D-812E-F159E11F4B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538480"/>
            <a:ext cx="3654425" cy="447358"/>
          </a:xfrm>
        </p:spPr>
        <p:txBody>
          <a:bodyPr/>
          <a:lstStyle>
            <a:lvl1pPr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defRPr sz="2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7018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ight Blu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indoor, table, sitting, wire&#10;&#10;Description automatically generated">
            <a:extLst>
              <a:ext uri="{FF2B5EF4-FFF2-40B4-BE49-F238E27FC236}">
                <a16:creationId xmlns:a16="http://schemas.microsoft.com/office/drawing/2014/main" id="{C517E56B-817F-446F-96FC-F14BFCED67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1969" cy="6858000"/>
          </a:xfrm>
          <a:prstGeom prst="rect">
            <a:avLst/>
          </a:prstGeom>
        </p:spPr>
      </p:pic>
      <p:pic>
        <p:nvPicPr>
          <p:cNvPr id="6" name="Picture 5" descr="Clarence Valley Council Logo with colour background">
            <a:extLst>
              <a:ext uri="{FF2B5EF4-FFF2-40B4-BE49-F238E27FC236}">
                <a16:creationId xmlns:a16="http://schemas.microsoft.com/office/drawing/2014/main" id="{D18C35CB-BFE9-4057-B913-FF693CE2EC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1" y="-3048"/>
            <a:ext cx="9144000" cy="68610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015" y="985838"/>
            <a:ext cx="3654425" cy="1233167"/>
          </a:xfrm>
        </p:spPr>
        <p:txBody>
          <a:bodyPr anchor="t"/>
          <a:lstStyle>
            <a:lvl1pPr algn="l"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016" y="2241806"/>
            <a:ext cx="3012332" cy="913452"/>
          </a:xfrm>
        </p:spPr>
        <p:txBody>
          <a:bodyPr/>
          <a:lstStyle>
            <a:lvl1pPr marL="0" indent="0" algn="l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2A952C5-8421-476D-812E-F159E11F4B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538480"/>
            <a:ext cx="3654425" cy="447358"/>
          </a:xfrm>
        </p:spPr>
        <p:txBody>
          <a:bodyPr/>
          <a:lstStyle>
            <a:lvl1pPr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defRPr sz="2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37651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ight Blu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E4D7F430-C5C7-4A2D-8CEE-34C6A32D21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1969" cy="6858000"/>
          </a:xfrm>
          <a:prstGeom prst="rect">
            <a:avLst/>
          </a:prstGeom>
        </p:spPr>
      </p:pic>
      <p:pic>
        <p:nvPicPr>
          <p:cNvPr id="6" name="Picture 5" descr="Clarence Valley Council Logo with colour background">
            <a:extLst>
              <a:ext uri="{FF2B5EF4-FFF2-40B4-BE49-F238E27FC236}">
                <a16:creationId xmlns:a16="http://schemas.microsoft.com/office/drawing/2014/main" id="{D18C35CB-BFE9-4057-B913-FF693CE2EC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1" y="0"/>
            <a:ext cx="9144000" cy="68610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015" y="985838"/>
            <a:ext cx="3654425" cy="1233167"/>
          </a:xfrm>
        </p:spPr>
        <p:txBody>
          <a:bodyPr anchor="t"/>
          <a:lstStyle>
            <a:lvl1pPr algn="l"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016" y="2241806"/>
            <a:ext cx="3012332" cy="913452"/>
          </a:xfrm>
        </p:spPr>
        <p:txBody>
          <a:bodyPr/>
          <a:lstStyle>
            <a:lvl1pPr marL="0" indent="0" algn="l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2A952C5-8421-476D-812E-F159E11F4B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538480"/>
            <a:ext cx="3654425" cy="447358"/>
          </a:xfrm>
        </p:spPr>
        <p:txBody>
          <a:bodyPr/>
          <a:lstStyle>
            <a:lvl1pPr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defRPr sz="2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34272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im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4CC780D5-DB9D-4595-A6E4-8CDCF9FF88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1DD0F1A2-F0BD-46FE-9085-7BD6779138A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015" y="985838"/>
            <a:ext cx="3654425" cy="1233167"/>
          </a:xfrm>
        </p:spPr>
        <p:txBody>
          <a:bodyPr anchor="t"/>
          <a:lstStyle>
            <a:lvl1pPr algn="l"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016" y="2241806"/>
            <a:ext cx="3012332" cy="913452"/>
          </a:xfrm>
        </p:spPr>
        <p:txBody>
          <a:bodyPr/>
          <a:lstStyle>
            <a:lvl1pPr marL="0" indent="0" algn="l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2A952C5-8421-476D-812E-F159E11F4B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538480"/>
            <a:ext cx="3654425" cy="447358"/>
          </a:xfrm>
        </p:spPr>
        <p:txBody>
          <a:bodyPr/>
          <a:lstStyle>
            <a:lvl1pPr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defRPr sz="2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200240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m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uple of people standing in front of a sunset&#10;&#10;Description automatically generated">
            <a:extLst>
              <a:ext uri="{FF2B5EF4-FFF2-40B4-BE49-F238E27FC236}">
                <a16:creationId xmlns:a16="http://schemas.microsoft.com/office/drawing/2014/main" id="{0861200A-A49E-4E05-B9C5-5B8D7F30E4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1DD0F1A2-F0BD-46FE-9085-7BD6779138A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015" y="985838"/>
            <a:ext cx="3654425" cy="1233167"/>
          </a:xfrm>
        </p:spPr>
        <p:txBody>
          <a:bodyPr anchor="t"/>
          <a:lstStyle>
            <a:lvl1pPr algn="l"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016" y="2241806"/>
            <a:ext cx="3012332" cy="913452"/>
          </a:xfrm>
        </p:spPr>
        <p:txBody>
          <a:bodyPr/>
          <a:lstStyle>
            <a:lvl1pPr marL="0" indent="0" algn="l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2A952C5-8421-476D-812E-F159E11F4B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538480"/>
            <a:ext cx="3654425" cy="447358"/>
          </a:xfrm>
        </p:spPr>
        <p:txBody>
          <a:bodyPr/>
          <a:lstStyle>
            <a:lvl1pPr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defRPr sz="2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443356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m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plant&#10;&#10;Description automatically generated">
            <a:extLst>
              <a:ext uri="{FF2B5EF4-FFF2-40B4-BE49-F238E27FC236}">
                <a16:creationId xmlns:a16="http://schemas.microsoft.com/office/drawing/2014/main" id="{40D13616-F1F1-4C84-A507-BFD8768A57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1DD0F1A2-F0BD-46FE-9085-7BD6779138A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015" y="985838"/>
            <a:ext cx="3654425" cy="1233167"/>
          </a:xfrm>
        </p:spPr>
        <p:txBody>
          <a:bodyPr anchor="t"/>
          <a:lstStyle>
            <a:lvl1pPr algn="l"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016" y="2241806"/>
            <a:ext cx="3012332" cy="913452"/>
          </a:xfrm>
        </p:spPr>
        <p:txBody>
          <a:bodyPr/>
          <a:lstStyle>
            <a:lvl1pPr marL="0" indent="0" algn="l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2A952C5-8421-476D-812E-F159E11F4B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538480"/>
            <a:ext cx="3654425" cy="447358"/>
          </a:xfrm>
        </p:spPr>
        <p:txBody>
          <a:bodyPr/>
          <a:lstStyle>
            <a:lvl1pPr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defRPr sz="2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899012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im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0ED7237-0C1B-42BC-8E1C-18DA8EBC8F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1DD0F1A2-F0BD-46FE-9085-7BD6779138A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015" y="985838"/>
            <a:ext cx="3654425" cy="1233167"/>
          </a:xfrm>
        </p:spPr>
        <p:txBody>
          <a:bodyPr anchor="t"/>
          <a:lstStyle>
            <a:lvl1pPr algn="l"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016" y="2241806"/>
            <a:ext cx="3012332" cy="913452"/>
          </a:xfrm>
        </p:spPr>
        <p:txBody>
          <a:bodyPr/>
          <a:lstStyle>
            <a:lvl1pPr marL="0" indent="0" algn="l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2A952C5-8421-476D-812E-F159E11F4B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538480"/>
            <a:ext cx="3654425" cy="447358"/>
          </a:xfrm>
        </p:spPr>
        <p:txBody>
          <a:bodyPr/>
          <a:lstStyle>
            <a:lvl1pPr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defRPr sz="2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762649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592F801-E55C-4D57-B5B1-10239AF9F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5792"/>
            <a:ext cx="9144000" cy="9022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1301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BA0C4-869C-40BF-9A07-9F9664872DC4}" type="datetime4">
              <a:rPr lang="en-AU" smtClean="0"/>
              <a:t>19 January 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Clarence Valley Council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A07E2-E97A-42E4-8313-125419E510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515658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592F801-E55C-4D57-B5B1-10239AF9F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5792"/>
            <a:ext cx="9144000" cy="9022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515086"/>
            <a:ext cx="7886700" cy="344070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64C2D-FC66-4E44-8B35-7468CA7AA725}" type="datetime4">
              <a:rPr lang="en-AU" smtClean="0"/>
              <a:t>19 January 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Clarence Valley Council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A07E2-E97A-42E4-8313-125419E51080}" type="slidenum">
              <a:rPr lang="en-AU" smtClean="0"/>
              <a:t>‹#›</a:t>
            </a:fld>
            <a:endParaRPr lang="en-AU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A6397C7-BA01-4AAE-89FF-022C3E3257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1690686"/>
            <a:ext cx="6503988" cy="824400"/>
          </a:xfrm>
        </p:spPr>
        <p:txBody>
          <a:bodyPr/>
          <a:lstStyle>
            <a:lvl1pPr>
              <a:lnSpc>
                <a:spcPct val="114000"/>
              </a:lnSpc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36010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1A01446-C91F-446C-A075-FBD9E3E72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5792"/>
            <a:ext cx="9144000" cy="90220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t"/>
          <a:lstStyle>
            <a:lvl1pPr marL="0" indent="0">
              <a:lnSpc>
                <a:spcPct val="114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45071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391" cy="823912"/>
          </a:xfrm>
        </p:spPr>
        <p:txBody>
          <a:bodyPr anchor="t"/>
          <a:lstStyle>
            <a:lvl1pPr marL="0" indent="0">
              <a:lnSpc>
                <a:spcPct val="114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45071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224333"/>
            <a:ext cx="2057400" cy="365125"/>
          </a:xfrm>
        </p:spPr>
        <p:txBody>
          <a:bodyPr/>
          <a:lstStyle/>
          <a:p>
            <a:fld id="{038AF47A-3C9A-4D3A-9867-3036BB8BECA2}" type="datetime4">
              <a:rPr lang="en-AU" smtClean="0"/>
              <a:t>19 January 2023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224332"/>
            <a:ext cx="3086100" cy="365125"/>
          </a:xfrm>
        </p:spPr>
        <p:txBody>
          <a:bodyPr/>
          <a:lstStyle/>
          <a:p>
            <a:r>
              <a:rPr lang="en-AU"/>
              <a:t>Clarence Valley Council</a:t>
            </a:r>
            <a:endParaRPr lang="en-A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224331"/>
            <a:ext cx="2057400" cy="365125"/>
          </a:xfrm>
        </p:spPr>
        <p:txBody>
          <a:bodyPr/>
          <a:lstStyle/>
          <a:p>
            <a:fld id="{284A07E2-E97A-42E4-8313-125419E51080}" type="slidenum">
              <a:rPr lang="en-AU" smtClean="0"/>
              <a:t>‹#›</a:t>
            </a:fld>
            <a:endParaRPr lang="en-AU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345D1DA-5F9F-4132-9957-DD8DFD991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38481"/>
            <a:ext cx="6503897" cy="80271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077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1A01446-C91F-446C-A075-FBD9E3E72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5792"/>
            <a:ext cx="9144000" cy="902208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690689"/>
            <a:ext cx="3868340" cy="42651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690689"/>
            <a:ext cx="3887391" cy="42651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224333"/>
            <a:ext cx="2057400" cy="365125"/>
          </a:xfrm>
        </p:spPr>
        <p:txBody>
          <a:bodyPr/>
          <a:lstStyle/>
          <a:p>
            <a:fld id="{B4CDE37E-2CDB-4617-A68C-D0893DE4AE79}" type="datetime4">
              <a:rPr lang="en-AU" smtClean="0"/>
              <a:t>19 January 2023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224332"/>
            <a:ext cx="3086100" cy="365125"/>
          </a:xfrm>
        </p:spPr>
        <p:txBody>
          <a:bodyPr/>
          <a:lstStyle/>
          <a:p>
            <a:r>
              <a:rPr lang="en-AU"/>
              <a:t>Clarence Valley Council</a:t>
            </a:r>
            <a:endParaRPr lang="en-A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224331"/>
            <a:ext cx="2057400" cy="365125"/>
          </a:xfrm>
        </p:spPr>
        <p:txBody>
          <a:bodyPr/>
          <a:lstStyle/>
          <a:p>
            <a:fld id="{284A07E2-E97A-42E4-8313-125419E51080}" type="slidenum">
              <a:rPr lang="en-AU" smtClean="0"/>
              <a:t>‹#›</a:t>
            </a:fld>
            <a:endParaRPr lang="en-AU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DD3A267-2FE7-4060-BCC5-202E8CCBC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38481"/>
            <a:ext cx="6503897" cy="80271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096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lu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larence Valley Council Logo with colour background">
            <a:extLst>
              <a:ext uri="{FF2B5EF4-FFF2-40B4-BE49-F238E27FC236}">
                <a16:creationId xmlns:a16="http://schemas.microsoft.com/office/drawing/2014/main" id="{D18C35CB-BFE9-4057-B913-FF693CE2EC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10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015" y="985838"/>
            <a:ext cx="3654425" cy="1233167"/>
          </a:xfrm>
        </p:spPr>
        <p:txBody>
          <a:bodyPr anchor="t"/>
          <a:lstStyle>
            <a:lvl1pPr algn="l"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016" y="2241806"/>
            <a:ext cx="3012332" cy="913452"/>
          </a:xfrm>
        </p:spPr>
        <p:txBody>
          <a:bodyPr/>
          <a:lstStyle>
            <a:lvl1pPr marL="0" indent="0" algn="l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2A952C5-8421-476D-812E-F159E11F4B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538480"/>
            <a:ext cx="3654425" cy="447358"/>
          </a:xfrm>
        </p:spPr>
        <p:txBody>
          <a:bodyPr/>
          <a:lstStyle>
            <a:lvl1pPr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defRPr sz="2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07303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Light Blu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E4D7F430-C5C7-4A2D-8CEE-34C6A32D21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1969" cy="6858000"/>
          </a:xfrm>
          <a:prstGeom prst="rect">
            <a:avLst/>
          </a:prstGeom>
        </p:spPr>
      </p:pic>
      <p:pic>
        <p:nvPicPr>
          <p:cNvPr id="6" name="Picture 5" descr="Clarence Valley Council Logo with colour background">
            <a:extLst>
              <a:ext uri="{FF2B5EF4-FFF2-40B4-BE49-F238E27FC236}">
                <a16:creationId xmlns:a16="http://schemas.microsoft.com/office/drawing/2014/main" id="{D18C35CB-BFE9-4057-B913-FF693CE2EC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1" y="0"/>
            <a:ext cx="9144000" cy="68610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015" y="985838"/>
            <a:ext cx="3654425" cy="1233167"/>
          </a:xfrm>
        </p:spPr>
        <p:txBody>
          <a:bodyPr anchor="t"/>
          <a:lstStyle>
            <a:lvl1pPr algn="l"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016" y="2241806"/>
            <a:ext cx="3012332" cy="913452"/>
          </a:xfrm>
        </p:spPr>
        <p:txBody>
          <a:bodyPr/>
          <a:lstStyle>
            <a:lvl1pPr marL="0" indent="0" algn="l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2A952C5-8421-476D-812E-F159E11F4B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538480"/>
            <a:ext cx="3654425" cy="447358"/>
          </a:xfrm>
        </p:spPr>
        <p:txBody>
          <a:bodyPr/>
          <a:lstStyle>
            <a:lvl1pPr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defRPr sz="2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667654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247EC-C973-4B65-9E0D-8B6B983C32A0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19/01/2023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2C807-2790-4C5A-B546-D3D380AB0644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0758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247EC-C973-4B65-9E0D-8B6B983C32A0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19/01/2023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2C807-2790-4C5A-B546-D3D380AB0644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7927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247EC-C973-4B65-9E0D-8B6B983C32A0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19/01/2023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2C807-2790-4C5A-B546-D3D380AB0644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9874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247EC-C973-4B65-9E0D-8B6B983C32A0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19/01/2023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2C807-2790-4C5A-B546-D3D380AB0644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2659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247EC-C973-4B65-9E0D-8B6B983C32A0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19/01/2023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2C807-2790-4C5A-B546-D3D380AB0644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5259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247EC-C973-4B65-9E0D-8B6B983C32A0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19/01/2023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2C807-2790-4C5A-B546-D3D380AB0644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4972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247EC-C973-4B65-9E0D-8B6B983C32A0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19/01/2023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2C807-2790-4C5A-B546-D3D380AB0644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2051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247EC-C973-4B65-9E0D-8B6B983C32A0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19/01/2023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2C807-2790-4C5A-B546-D3D380AB0644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6967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247EC-C973-4B65-9E0D-8B6B983C32A0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19/01/2023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2C807-2790-4C5A-B546-D3D380AB0644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488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m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1DD0F1A2-F0BD-46FE-9085-7BD6779138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015" y="985838"/>
            <a:ext cx="3654425" cy="1233167"/>
          </a:xfrm>
        </p:spPr>
        <p:txBody>
          <a:bodyPr anchor="t"/>
          <a:lstStyle>
            <a:lvl1pPr algn="l"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016" y="2241806"/>
            <a:ext cx="3012332" cy="913452"/>
          </a:xfrm>
        </p:spPr>
        <p:txBody>
          <a:bodyPr/>
          <a:lstStyle>
            <a:lvl1pPr marL="0" indent="0" algn="l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2A952C5-8421-476D-812E-F159E11F4B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538480"/>
            <a:ext cx="3654425" cy="447358"/>
          </a:xfrm>
        </p:spPr>
        <p:txBody>
          <a:bodyPr/>
          <a:lstStyle>
            <a:lvl1pPr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defRPr sz="2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07047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247EC-C973-4B65-9E0D-8B6B983C32A0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19/01/2023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2C807-2790-4C5A-B546-D3D380AB0644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1894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247EC-C973-4B65-9E0D-8B6B983C32A0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19/01/2023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2C807-2790-4C5A-B546-D3D380AB0644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129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lu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itting at a table&#10;&#10;Description automatically generated">
            <a:extLst>
              <a:ext uri="{FF2B5EF4-FFF2-40B4-BE49-F238E27FC236}">
                <a16:creationId xmlns:a16="http://schemas.microsoft.com/office/drawing/2014/main" id="{993A1933-29E5-401F-A150-8A3AA59DF3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444"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5" name="Picture 4" descr="Clarence Valley Council Logo with colour background">
            <a:extLst>
              <a:ext uri="{FF2B5EF4-FFF2-40B4-BE49-F238E27FC236}">
                <a16:creationId xmlns:a16="http://schemas.microsoft.com/office/drawing/2014/main" id="{A4BD41AC-F7DC-46D6-B366-7EB3523E33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015" y="985838"/>
            <a:ext cx="3654425" cy="1233167"/>
          </a:xfrm>
        </p:spPr>
        <p:txBody>
          <a:bodyPr anchor="t"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016" y="2241806"/>
            <a:ext cx="3012332" cy="913452"/>
          </a:xfrm>
        </p:spPr>
        <p:txBody>
          <a:bodyPr/>
          <a:lstStyle>
            <a:lvl1pPr marL="0" indent="0" algn="l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2A952C5-8421-476D-812E-F159E11F4B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538480"/>
            <a:ext cx="3654425" cy="447358"/>
          </a:xfrm>
        </p:spPr>
        <p:txBody>
          <a:bodyPr/>
          <a:lstStyle>
            <a:lvl1pPr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defRPr sz="2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44289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ark Blu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water, boat, standing, man&#10;&#10;Description automatically generated">
            <a:extLst>
              <a:ext uri="{FF2B5EF4-FFF2-40B4-BE49-F238E27FC236}">
                <a16:creationId xmlns:a16="http://schemas.microsoft.com/office/drawing/2014/main" id="{5A0D7202-E4A2-4025-A304-EA215377A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5" name="Picture 4" descr="Clarence Valley Council Logo with colour background">
            <a:extLst>
              <a:ext uri="{FF2B5EF4-FFF2-40B4-BE49-F238E27FC236}">
                <a16:creationId xmlns:a16="http://schemas.microsoft.com/office/drawing/2014/main" id="{A4BD41AC-F7DC-46D6-B366-7EB3523E33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015" y="985838"/>
            <a:ext cx="3654425" cy="1233167"/>
          </a:xfrm>
        </p:spPr>
        <p:txBody>
          <a:bodyPr anchor="t"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016" y="2241806"/>
            <a:ext cx="3012332" cy="913452"/>
          </a:xfrm>
        </p:spPr>
        <p:txBody>
          <a:bodyPr/>
          <a:lstStyle>
            <a:lvl1pPr marL="0" indent="0" algn="l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2A952C5-8421-476D-812E-F159E11F4B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538480"/>
            <a:ext cx="3654425" cy="447358"/>
          </a:xfrm>
        </p:spPr>
        <p:txBody>
          <a:bodyPr/>
          <a:lstStyle>
            <a:lvl1pPr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defRPr sz="2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66831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ark Blu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488B5B86-CE23-405D-B254-19042857DA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5" name="Picture 4" descr="Clarence Valley Council Logo with colour background">
            <a:extLst>
              <a:ext uri="{FF2B5EF4-FFF2-40B4-BE49-F238E27FC236}">
                <a16:creationId xmlns:a16="http://schemas.microsoft.com/office/drawing/2014/main" id="{A4BD41AC-F7DC-46D6-B366-7EB3523E33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015" y="985838"/>
            <a:ext cx="3654425" cy="1233167"/>
          </a:xfrm>
        </p:spPr>
        <p:txBody>
          <a:bodyPr anchor="t"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016" y="2241806"/>
            <a:ext cx="3012332" cy="913452"/>
          </a:xfrm>
        </p:spPr>
        <p:txBody>
          <a:bodyPr/>
          <a:lstStyle>
            <a:lvl1pPr marL="0" indent="0" algn="l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2A952C5-8421-476D-812E-F159E11F4B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538480"/>
            <a:ext cx="3654425" cy="447358"/>
          </a:xfrm>
        </p:spPr>
        <p:txBody>
          <a:bodyPr/>
          <a:lstStyle>
            <a:lvl1pPr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defRPr sz="2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99941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ark Blu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able, indoor, flower, sitting&#10;&#10;Description automatically generated">
            <a:extLst>
              <a:ext uri="{FF2B5EF4-FFF2-40B4-BE49-F238E27FC236}">
                <a16:creationId xmlns:a16="http://schemas.microsoft.com/office/drawing/2014/main" id="{547206F9-B552-4DAF-B60B-B9830715CC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99" r="6446"/>
          <a:stretch/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F86042E-263E-4505-9158-AA34E45C404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AU"/>
          </a:p>
        </p:txBody>
      </p:sp>
      <p:pic>
        <p:nvPicPr>
          <p:cNvPr id="5" name="Picture 4" descr="Clarence Valley Council Logo with colour background">
            <a:extLst>
              <a:ext uri="{FF2B5EF4-FFF2-40B4-BE49-F238E27FC236}">
                <a16:creationId xmlns:a16="http://schemas.microsoft.com/office/drawing/2014/main" id="{A4BD41AC-F7DC-46D6-B366-7EB3523E33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015" y="985838"/>
            <a:ext cx="3654425" cy="1233167"/>
          </a:xfrm>
        </p:spPr>
        <p:txBody>
          <a:bodyPr anchor="t"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016" y="2241806"/>
            <a:ext cx="3012332" cy="913452"/>
          </a:xfrm>
        </p:spPr>
        <p:txBody>
          <a:bodyPr/>
          <a:lstStyle>
            <a:lvl1pPr marL="0" indent="0" algn="l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2A952C5-8421-476D-812E-F159E11F4B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538480"/>
            <a:ext cx="3654425" cy="447358"/>
          </a:xfrm>
        </p:spPr>
        <p:txBody>
          <a:bodyPr/>
          <a:lstStyle>
            <a:lvl1pPr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defRPr sz="2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56775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lu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itting at a desk&#10;&#10;Description automatically generated">
            <a:extLst>
              <a:ext uri="{FF2B5EF4-FFF2-40B4-BE49-F238E27FC236}">
                <a16:creationId xmlns:a16="http://schemas.microsoft.com/office/drawing/2014/main" id="{83641AAB-EBD8-403D-A287-8E8AA5E72A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Clarence Valley Council Logo with colour background">
            <a:extLst>
              <a:ext uri="{FF2B5EF4-FFF2-40B4-BE49-F238E27FC236}">
                <a16:creationId xmlns:a16="http://schemas.microsoft.com/office/drawing/2014/main" id="{D18C35CB-BFE9-4057-B913-FF693CE2EC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10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015" y="985838"/>
            <a:ext cx="3654425" cy="1233167"/>
          </a:xfrm>
        </p:spPr>
        <p:txBody>
          <a:bodyPr anchor="t"/>
          <a:lstStyle>
            <a:lvl1pPr algn="l"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016" y="2241806"/>
            <a:ext cx="3012332" cy="913452"/>
          </a:xfrm>
        </p:spPr>
        <p:txBody>
          <a:bodyPr/>
          <a:lstStyle>
            <a:lvl1pPr marL="0" indent="0" algn="l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2A952C5-8421-476D-812E-F159E11F4B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538480"/>
            <a:ext cx="3654425" cy="447358"/>
          </a:xfrm>
        </p:spPr>
        <p:txBody>
          <a:bodyPr/>
          <a:lstStyle>
            <a:lvl1pPr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defRPr sz="2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23291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Blu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oat is docked next to a body of water&#10;&#10;Description automatically generated">
            <a:extLst>
              <a:ext uri="{FF2B5EF4-FFF2-40B4-BE49-F238E27FC236}">
                <a16:creationId xmlns:a16="http://schemas.microsoft.com/office/drawing/2014/main" id="{8621974A-8F83-4E69-BA91-7A44E798D4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048"/>
            <a:ext cx="9144000" cy="6861048"/>
          </a:xfrm>
          <a:prstGeom prst="rect">
            <a:avLst/>
          </a:prstGeom>
        </p:spPr>
      </p:pic>
      <p:pic>
        <p:nvPicPr>
          <p:cNvPr id="6" name="Picture 5" descr="Clarence Valley Council Logo with colour background">
            <a:extLst>
              <a:ext uri="{FF2B5EF4-FFF2-40B4-BE49-F238E27FC236}">
                <a16:creationId xmlns:a16="http://schemas.microsoft.com/office/drawing/2014/main" id="{D18C35CB-BFE9-4057-B913-FF693CE2EC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"/>
            <a:ext cx="9144000" cy="68610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015" y="985838"/>
            <a:ext cx="3654425" cy="1233167"/>
          </a:xfrm>
        </p:spPr>
        <p:txBody>
          <a:bodyPr anchor="t"/>
          <a:lstStyle>
            <a:lvl1pPr algn="l"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016" y="2241806"/>
            <a:ext cx="3012332" cy="913452"/>
          </a:xfrm>
        </p:spPr>
        <p:txBody>
          <a:bodyPr/>
          <a:lstStyle>
            <a:lvl1pPr marL="0" indent="0" algn="l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2A952C5-8421-476D-812E-F159E11F4B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538480"/>
            <a:ext cx="3654425" cy="447358"/>
          </a:xfrm>
        </p:spPr>
        <p:txBody>
          <a:bodyPr/>
          <a:lstStyle>
            <a:lvl1pPr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defRPr sz="2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55663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538481"/>
            <a:ext cx="6503897" cy="80271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1301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09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1" r:id="rId2"/>
    <p:sldLayoutId id="2147483682" r:id="rId3"/>
  </p:sldLayoutIdLst>
  <p:hf hdr="0"/>
  <p:txStyles>
    <p:titleStyle>
      <a:lvl1pPr algn="l" defTabSz="914400" rtl="0" eaLnBrk="1" latinLnBrk="0" hangingPunct="1">
        <a:lnSpc>
          <a:spcPct val="114000"/>
        </a:lnSpc>
        <a:spcBef>
          <a:spcPts val="600"/>
        </a:spcBef>
        <a:spcAft>
          <a:spcPts val="1200"/>
        </a:spcAft>
        <a:buNone/>
        <a:defRPr sz="2200" kern="1200" cap="all" baseline="0">
          <a:solidFill>
            <a:schemeClr val="tx2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4000"/>
        </a:lnSpc>
        <a:spcBef>
          <a:spcPts val="1800"/>
        </a:spcBef>
        <a:spcAft>
          <a:spcPts val="1200"/>
        </a:spcAft>
        <a:buFont typeface="Calibri" panose="020F0502020204030204" pitchFamily="34" charset="0"/>
        <a:buChar char="﻿"/>
        <a:defRPr sz="1800" b="1" kern="1200">
          <a:solidFill>
            <a:schemeClr val="accent1"/>
          </a:solidFill>
          <a:latin typeface="Arial Black" panose="020B0A04020102020204" pitchFamily="34" charset="0"/>
          <a:ea typeface="+mn-ea"/>
          <a:cs typeface="+mn-cs"/>
        </a:defRPr>
      </a:lvl1pPr>
      <a:lvl2pPr marL="0" indent="0" algn="l" defTabSz="914400" rtl="0" eaLnBrk="1" latinLnBrk="0" hangingPunct="1">
        <a:lnSpc>
          <a:spcPct val="114000"/>
        </a:lnSpc>
        <a:spcBef>
          <a:spcPts val="600"/>
        </a:spcBef>
        <a:spcAft>
          <a:spcPts val="600"/>
        </a:spcAft>
        <a:buFont typeface="Calibri" panose="020F0502020204030204" pitchFamily="34" charset="0"/>
        <a:buChar char="﻿"/>
        <a:defRPr sz="1300" b="0" kern="1200">
          <a:solidFill>
            <a:schemeClr val="accent4"/>
          </a:solidFill>
          <a:latin typeface="Arial Black" panose="020B0A04020102020204" pitchFamily="34" charset="0"/>
          <a:ea typeface="+mn-ea"/>
          <a:cs typeface="+mn-cs"/>
        </a:defRPr>
      </a:lvl2pPr>
      <a:lvl3pPr marL="0" indent="0" algn="l" defTabSz="914400" rtl="0" eaLnBrk="1" latinLnBrk="0" hangingPunct="1">
        <a:lnSpc>
          <a:spcPct val="114000"/>
        </a:lnSpc>
        <a:spcBef>
          <a:spcPts val="600"/>
        </a:spcBef>
        <a:spcAft>
          <a:spcPts val="600"/>
        </a:spcAft>
        <a:buFont typeface="Calibri" panose="020F0502020204030204" pitchFamily="34" charset="0"/>
        <a:buChar char="﻿"/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180000" indent="-180000" algn="l" defTabSz="914400" rtl="0" eaLnBrk="1" latinLnBrk="0" hangingPunct="1">
        <a:lnSpc>
          <a:spcPct val="114000"/>
        </a:lnSpc>
        <a:spcBef>
          <a:spcPts val="0"/>
        </a:spcBef>
        <a:spcAft>
          <a:spcPts val="300"/>
        </a:spcAft>
        <a:buClr>
          <a:schemeClr val="tx2"/>
        </a:buClr>
        <a:buFont typeface="Wingdings" panose="05000000000000000000" pitchFamily="2" charset="2"/>
        <a:buChar char="§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360000" indent="-180000" algn="l" defTabSz="914400" rtl="0" eaLnBrk="1" latinLnBrk="0" hangingPunct="1">
        <a:lnSpc>
          <a:spcPct val="114000"/>
        </a:lnSpc>
        <a:spcBef>
          <a:spcPts val="0"/>
        </a:spcBef>
        <a:spcAft>
          <a:spcPts val="300"/>
        </a:spcAft>
        <a:buClr>
          <a:schemeClr val="accent1"/>
        </a:buClr>
        <a:buFont typeface="Wingdings" panose="05000000000000000000" pitchFamily="2" charset="2"/>
        <a:buChar char="§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540000" indent="-180000" algn="l" defTabSz="914400" rtl="0" eaLnBrk="1" latinLnBrk="0" hangingPunct="1">
        <a:lnSpc>
          <a:spcPct val="114000"/>
        </a:lnSpc>
        <a:spcBef>
          <a:spcPts val="0"/>
        </a:spcBef>
        <a:spcAft>
          <a:spcPts val="300"/>
        </a:spcAft>
        <a:buClr>
          <a:schemeClr val="accent5"/>
        </a:buClr>
        <a:buFont typeface="Wingdings" panose="05000000000000000000" pitchFamily="2" charset="2"/>
        <a:buChar char="§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80000" indent="-180000" algn="l" defTabSz="914400" rtl="0" eaLnBrk="1" latinLnBrk="0" hangingPunct="1">
        <a:lnSpc>
          <a:spcPct val="114000"/>
        </a:lnSpc>
        <a:spcBef>
          <a:spcPts val="0"/>
        </a:spcBef>
        <a:spcAft>
          <a:spcPts val="300"/>
        </a:spcAft>
        <a:buFont typeface="+mj-lt"/>
        <a:buAutoNum type="arabicPeriod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360000" indent="-180000" algn="l" defTabSz="914400" rtl="0" eaLnBrk="1" latinLnBrk="0" hangingPunct="1">
        <a:lnSpc>
          <a:spcPct val="114000"/>
        </a:lnSpc>
        <a:spcBef>
          <a:spcPts val="0"/>
        </a:spcBef>
        <a:spcAft>
          <a:spcPts val="300"/>
        </a:spcAft>
        <a:buFont typeface="+mj-lt"/>
        <a:buAutoNum type="alphaLcPeriod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540000" indent="-180000" algn="l" defTabSz="914400" rtl="0" eaLnBrk="1" latinLnBrk="0" hangingPunct="1">
        <a:lnSpc>
          <a:spcPct val="114000"/>
        </a:lnSpc>
        <a:spcBef>
          <a:spcPts val="0"/>
        </a:spcBef>
        <a:spcAft>
          <a:spcPts val="300"/>
        </a:spcAft>
        <a:buFont typeface="+mj-lt"/>
        <a:buAutoNum type="romanLcPeriod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538481"/>
            <a:ext cx="6503897" cy="80271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1301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1006714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9" r:id="rId2"/>
    <p:sldLayoutId id="2147483692" r:id="rId3"/>
    <p:sldLayoutId id="2147483696" r:id="rId4"/>
    <p:sldLayoutId id="2147483686" r:id="rId5"/>
    <p:sldLayoutId id="2147483690" r:id="rId6"/>
    <p:sldLayoutId id="2147483693" r:id="rId7"/>
    <p:sldLayoutId id="2147483695" r:id="rId8"/>
    <p:sldLayoutId id="2147483694" r:id="rId9"/>
    <p:sldLayoutId id="2147483691" r:id="rId10"/>
    <p:sldLayoutId id="2147483687" r:id="rId11"/>
    <p:sldLayoutId id="2147483697" r:id="rId12"/>
  </p:sldLayoutIdLst>
  <p:hf hdr="0"/>
  <p:txStyles>
    <p:titleStyle>
      <a:lvl1pPr algn="l" defTabSz="914400" rtl="0" eaLnBrk="1" latinLnBrk="0" hangingPunct="1">
        <a:lnSpc>
          <a:spcPct val="114000"/>
        </a:lnSpc>
        <a:spcBef>
          <a:spcPts val="600"/>
        </a:spcBef>
        <a:spcAft>
          <a:spcPts val="1200"/>
        </a:spcAft>
        <a:buNone/>
        <a:defRPr sz="2200" kern="1200" cap="all" baseline="0">
          <a:solidFill>
            <a:schemeClr val="tx2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4000"/>
        </a:lnSpc>
        <a:spcBef>
          <a:spcPts val="1800"/>
        </a:spcBef>
        <a:spcAft>
          <a:spcPts val="1200"/>
        </a:spcAft>
        <a:buFont typeface="Calibri" panose="020F0502020204030204" pitchFamily="34" charset="0"/>
        <a:buChar char="﻿"/>
        <a:defRPr sz="1800" b="1" kern="1200">
          <a:solidFill>
            <a:schemeClr val="accent1"/>
          </a:solidFill>
          <a:latin typeface="Arial Black" panose="020B0A04020102020204" pitchFamily="34" charset="0"/>
          <a:ea typeface="+mn-ea"/>
          <a:cs typeface="+mn-cs"/>
        </a:defRPr>
      </a:lvl1pPr>
      <a:lvl2pPr marL="0" indent="0" algn="l" defTabSz="914400" rtl="0" eaLnBrk="1" latinLnBrk="0" hangingPunct="1">
        <a:lnSpc>
          <a:spcPct val="114000"/>
        </a:lnSpc>
        <a:spcBef>
          <a:spcPts val="600"/>
        </a:spcBef>
        <a:spcAft>
          <a:spcPts val="600"/>
        </a:spcAft>
        <a:buFont typeface="Calibri" panose="020F0502020204030204" pitchFamily="34" charset="0"/>
        <a:buChar char="﻿"/>
        <a:defRPr sz="1300" b="0" kern="1200">
          <a:solidFill>
            <a:schemeClr val="accent4"/>
          </a:solidFill>
          <a:latin typeface="Arial Black" panose="020B0A04020102020204" pitchFamily="34" charset="0"/>
          <a:ea typeface="+mn-ea"/>
          <a:cs typeface="+mn-cs"/>
        </a:defRPr>
      </a:lvl2pPr>
      <a:lvl3pPr marL="0" indent="0" algn="l" defTabSz="914400" rtl="0" eaLnBrk="1" latinLnBrk="0" hangingPunct="1">
        <a:lnSpc>
          <a:spcPct val="114000"/>
        </a:lnSpc>
        <a:spcBef>
          <a:spcPts val="600"/>
        </a:spcBef>
        <a:spcAft>
          <a:spcPts val="600"/>
        </a:spcAft>
        <a:buFont typeface="Calibri" panose="020F0502020204030204" pitchFamily="34" charset="0"/>
        <a:buChar char="﻿"/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180000" indent="-180000" algn="l" defTabSz="914400" rtl="0" eaLnBrk="1" latinLnBrk="0" hangingPunct="1">
        <a:lnSpc>
          <a:spcPct val="114000"/>
        </a:lnSpc>
        <a:spcBef>
          <a:spcPts val="0"/>
        </a:spcBef>
        <a:spcAft>
          <a:spcPts val="300"/>
        </a:spcAft>
        <a:buClr>
          <a:schemeClr val="tx2"/>
        </a:buClr>
        <a:buFont typeface="Wingdings" panose="05000000000000000000" pitchFamily="2" charset="2"/>
        <a:buChar char="§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360000" indent="-180000" algn="l" defTabSz="914400" rtl="0" eaLnBrk="1" latinLnBrk="0" hangingPunct="1">
        <a:lnSpc>
          <a:spcPct val="114000"/>
        </a:lnSpc>
        <a:spcBef>
          <a:spcPts val="0"/>
        </a:spcBef>
        <a:spcAft>
          <a:spcPts val="300"/>
        </a:spcAft>
        <a:buClr>
          <a:schemeClr val="accent1"/>
        </a:buClr>
        <a:buFont typeface="Wingdings" panose="05000000000000000000" pitchFamily="2" charset="2"/>
        <a:buChar char="§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540000" indent="-180000" algn="l" defTabSz="914400" rtl="0" eaLnBrk="1" latinLnBrk="0" hangingPunct="1">
        <a:lnSpc>
          <a:spcPct val="114000"/>
        </a:lnSpc>
        <a:spcBef>
          <a:spcPts val="0"/>
        </a:spcBef>
        <a:spcAft>
          <a:spcPts val="300"/>
        </a:spcAft>
        <a:buClr>
          <a:schemeClr val="accent5"/>
        </a:buClr>
        <a:buFont typeface="Wingdings" panose="05000000000000000000" pitchFamily="2" charset="2"/>
        <a:buChar char="§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80000" indent="-180000" algn="l" defTabSz="914400" rtl="0" eaLnBrk="1" latinLnBrk="0" hangingPunct="1">
        <a:lnSpc>
          <a:spcPct val="114000"/>
        </a:lnSpc>
        <a:spcBef>
          <a:spcPts val="0"/>
        </a:spcBef>
        <a:spcAft>
          <a:spcPts val="300"/>
        </a:spcAft>
        <a:buFont typeface="+mj-lt"/>
        <a:buAutoNum type="arabicPeriod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360000" indent="-180000" algn="l" defTabSz="914400" rtl="0" eaLnBrk="1" latinLnBrk="0" hangingPunct="1">
        <a:lnSpc>
          <a:spcPct val="114000"/>
        </a:lnSpc>
        <a:spcBef>
          <a:spcPts val="0"/>
        </a:spcBef>
        <a:spcAft>
          <a:spcPts val="300"/>
        </a:spcAft>
        <a:buFont typeface="+mj-lt"/>
        <a:buAutoNum type="alphaLcPeriod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540000" indent="-180000" algn="l" defTabSz="914400" rtl="0" eaLnBrk="1" latinLnBrk="0" hangingPunct="1">
        <a:lnSpc>
          <a:spcPct val="114000"/>
        </a:lnSpc>
        <a:spcBef>
          <a:spcPts val="0"/>
        </a:spcBef>
        <a:spcAft>
          <a:spcPts val="300"/>
        </a:spcAft>
        <a:buFont typeface="+mj-lt"/>
        <a:buAutoNum type="romanLcPeriod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538481"/>
            <a:ext cx="6503897" cy="80271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1301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224333"/>
            <a:ext cx="20574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spcBef>
                <a:spcPts val="600"/>
              </a:spcBef>
              <a:spcAft>
                <a:spcPts val="600"/>
              </a:spcAft>
              <a:defRPr sz="900">
                <a:solidFill>
                  <a:schemeClr val="bg1"/>
                </a:solidFill>
              </a:defRPr>
            </a:lvl1pPr>
          </a:lstStyle>
          <a:p>
            <a:fld id="{44EB5DB3-151C-4D2D-B949-518EE8C242A5}" type="datetime4">
              <a:rPr lang="en-AU" smtClean="0"/>
              <a:t>19 January 2023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22433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spcBef>
                <a:spcPts val="600"/>
              </a:spcBef>
              <a:spcAft>
                <a:spcPts val="600"/>
              </a:spcAft>
              <a:defRPr sz="900">
                <a:solidFill>
                  <a:schemeClr val="bg1"/>
                </a:solidFill>
              </a:defRPr>
            </a:lvl1pPr>
          </a:lstStyle>
          <a:p>
            <a:r>
              <a:rPr lang="en-AU"/>
              <a:t>Clarence Valley Council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224332"/>
            <a:ext cx="20574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spcBef>
                <a:spcPts val="600"/>
              </a:spcBef>
              <a:spcAft>
                <a:spcPts val="600"/>
              </a:spcAft>
              <a:defRPr sz="900">
                <a:solidFill>
                  <a:schemeClr val="bg1"/>
                </a:solidFill>
              </a:defRPr>
            </a:lvl1pPr>
          </a:lstStyle>
          <a:p>
            <a:fld id="{284A07E2-E97A-42E4-8313-125419E51080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7" name="Picture 6" descr="Clarence Valley Council Logo">
            <a:extLst>
              <a:ext uri="{FF2B5EF4-FFF2-40B4-BE49-F238E27FC236}">
                <a16:creationId xmlns:a16="http://schemas.microsoft.com/office/drawing/2014/main" id="{09DFDA66-4F36-42C0-A399-9E3EA14043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1" t="23947" r="19163" b="23947"/>
          <a:stretch/>
        </p:blipFill>
        <p:spPr>
          <a:xfrm>
            <a:off x="7911518" y="477264"/>
            <a:ext cx="603832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943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0" r:id="rId2"/>
    <p:sldLayoutId id="2147483665" r:id="rId3"/>
    <p:sldLayoutId id="2147483669" r:id="rId4"/>
    <p:sldLayoutId id="2147483698" r:id="rId5"/>
  </p:sldLayoutIdLst>
  <p:hf hdr="0"/>
  <p:txStyles>
    <p:titleStyle>
      <a:lvl1pPr algn="l" defTabSz="914400" rtl="0" eaLnBrk="1" latinLnBrk="0" hangingPunct="1">
        <a:lnSpc>
          <a:spcPct val="114000"/>
        </a:lnSpc>
        <a:spcBef>
          <a:spcPts val="600"/>
        </a:spcBef>
        <a:spcAft>
          <a:spcPts val="1200"/>
        </a:spcAft>
        <a:buNone/>
        <a:defRPr sz="2200" kern="1200" cap="all" baseline="0">
          <a:solidFill>
            <a:schemeClr val="tx2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4000"/>
        </a:lnSpc>
        <a:spcBef>
          <a:spcPts val="1800"/>
        </a:spcBef>
        <a:spcAft>
          <a:spcPts val="1200"/>
        </a:spcAft>
        <a:buFont typeface="Calibri" panose="020F0502020204030204" pitchFamily="34" charset="0"/>
        <a:buChar char="﻿"/>
        <a:defRPr sz="1800" b="1" kern="1200">
          <a:solidFill>
            <a:schemeClr val="accent1"/>
          </a:solidFill>
          <a:latin typeface="Arial Black" panose="020B0A04020102020204" pitchFamily="34" charset="0"/>
          <a:ea typeface="+mn-ea"/>
          <a:cs typeface="+mn-cs"/>
        </a:defRPr>
      </a:lvl1pPr>
      <a:lvl2pPr marL="0" indent="0" algn="l" defTabSz="914400" rtl="0" eaLnBrk="1" latinLnBrk="0" hangingPunct="1">
        <a:lnSpc>
          <a:spcPct val="114000"/>
        </a:lnSpc>
        <a:spcBef>
          <a:spcPts val="600"/>
        </a:spcBef>
        <a:spcAft>
          <a:spcPts val="600"/>
        </a:spcAft>
        <a:buFont typeface="Calibri" panose="020F0502020204030204" pitchFamily="34" charset="0"/>
        <a:buChar char="﻿"/>
        <a:defRPr sz="1300" b="0" kern="1200">
          <a:solidFill>
            <a:schemeClr val="accent4"/>
          </a:solidFill>
          <a:latin typeface="Arial Black" panose="020B0A04020102020204" pitchFamily="34" charset="0"/>
          <a:ea typeface="+mn-ea"/>
          <a:cs typeface="+mn-cs"/>
        </a:defRPr>
      </a:lvl2pPr>
      <a:lvl3pPr marL="0" indent="0" algn="l" defTabSz="914400" rtl="0" eaLnBrk="1" latinLnBrk="0" hangingPunct="1">
        <a:lnSpc>
          <a:spcPct val="114000"/>
        </a:lnSpc>
        <a:spcBef>
          <a:spcPts val="600"/>
        </a:spcBef>
        <a:spcAft>
          <a:spcPts val="600"/>
        </a:spcAft>
        <a:buFont typeface="Calibri" panose="020F0502020204030204" pitchFamily="34" charset="0"/>
        <a:buChar char="﻿"/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180000" indent="-180000" algn="l" defTabSz="914400" rtl="0" eaLnBrk="1" latinLnBrk="0" hangingPunct="1">
        <a:lnSpc>
          <a:spcPct val="114000"/>
        </a:lnSpc>
        <a:spcBef>
          <a:spcPts val="0"/>
        </a:spcBef>
        <a:spcAft>
          <a:spcPts val="300"/>
        </a:spcAft>
        <a:buClr>
          <a:schemeClr val="tx2"/>
        </a:buClr>
        <a:buFont typeface="Wingdings" panose="05000000000000000000" pitchFamily="2" charset="2"/>
        <a:buChar char="§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360000" indent="-180000" algn="l" defTabSz="914400" rtl="0" eaLnBrk="1" latinLnBrk="0" hangingPunct="1">
        <a:lnSpc>
          <a:spcPct val="114000"/>
        </a:lnSpc>
        <a:spcBef>
          <a:spcPts val="0"/>
        </a:spcBef>
        <a:spcAft>
          <a:spcPts val="300"/>
        </a:spcAft>
        <a:buClr>
          <a:schemeClr val="accent1"/>
        </a:buClr>
        <a:buFont typeface="Wingdings" panose="05000000000000000000" pitchFamily="2" charset="2"/>
        <a:buChar char="§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540000" indent="-180000" algn="l" defTabSz="914400" rtl="0" eaLnBrk="1" latinLnBrk="0" hangingPunct="1">
        <a:lnSpc>
          <a:spcPct val="114000"/>
        </a:lnSpc>
        <a:spcBef>
          <a:spcPts val="0"/>
        </a:spcBef>
        <a:spcAft>
          <a:spcPts val="300"/>
        </a:spcAft>
        <a:buClr>
          <a:schemeClr val="accent5"/>
        </a:buClr>
        <a:buFont typeface="Wingdings" panose="05000000000000000000" pitchFamily="2" charset="2"/>
        <a:buChar char="§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80000" indent="-180000" algn="l" defTabSz="914400" rtl="0" eaLnBrk="1" latinLnBrk="0" hangingPunct="1">
        <a:lnSpc>
          <a:spcPct val="114000"/>
        </a:lnSpc>
        <a:spcBef>
          <a:spcPts val="0"/>
        </a:spcBef>
        <a:spcAft>
          <a:spcPts val="300"/>
        </a:spcAft>
        <a:buFont typeface="+mj-lt"/>
        <a:buAutoNum type="arabicPeriod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360000" indent="-180000" algn="l" defTabSz="914400" rtl="0" eaLnBrk="1" latinLnBrk="0" hangingPunct="1">
        <a:lnSpc>
          <a:spcPct val="114000"/>
        </a:lnSpc>
        <a:spcBef>
          <a:spcPts val="0"/>
        </a:spcBef>
        <a:spcAft>
          <a:spcPts val="300"/>
        </a:spcAft>
        <a:buFont typeface="+mj-lt"/>
        <a:buAutoNum type="alphaLcPeriod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540000" indent="-180000" algn="l" defTabSz="914400" rtl="0" eaLnBrk="1" latinLnBrk="0" hangingPunct="1">
        <a:lnSpc>
          <a:spcPct val="114000"/>
        </a:lnSpc>
        <a:spcBef>
          <a:spcPts val="0"/>
        </a:spcBef>
        <a:spcAft>
          <a:spcPts val="300"/>
        </a:spcAft>
        <a:buFont typeface="+mj-lt"/>
        <a:buAutoNum type="romanLcPeriod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BCBCB"/>
            </a:gs>
            <a:gs pos="0">
              <a:srgbClr val="5F5F5F"/>
            </a:gs>
            <a:gs pos="100000">
              <a:srgbClr val="EAEAE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C247EC-C973-4B65-9E0D-8B6B983C32A0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19/01/2023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2C807-2790-4C5A-B546-D3D380AB0644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874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3634543-7EA4-4EA5-AFA5-5E16953CE8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015" y="985838"/>
            <a:ext cx="3654425" cy="1233167"/>
          </a:xfrm>
        </p:spPr>
        <p:txBody>
          <a:bodyPr anchor="t">
            <a:normAutofit/>
          </a:bodyPr>
          <a:lstStyle/>
          <a:p>
            <a:r>
              <a:rPr lang="en-AU" dirty="0"/>
              <a:t>Strategic planning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3A229217-A83F-44AF-8986-0F408C9B0E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016" y="2241806"/>
            <a:ext cx="3012332" cy="913452"/>
          </a:xfrm>
        </p:spPr>
        <p:txBody>
          <a:bodyPr>
            <a:normAutofit/>
          </a:bodyPr>
          <a:lstStyle/>
          <a:p>
            <a:r>
              <a:rPr lang="en-AU" dirty="0"/>
              <a:t>EDTAC Briefing      7 December 2022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B27ED6-1D60-4959-99F1-A37D6A0572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538480"/>
            <a:ext cx="3654425" cy="447358"/>
          </a:xfrm>
        </p:spPr>
        <p:txBody>
          <a:bodyPr>
            <a:normAutofit/>
          </a:bodyPr>
          <a:lstStyle/>
          <a:p>
            <a:r>
              <a:rPr lang="en-AU" dirty="0"/>
              <a:t>Clarence Valley</a:t>
            </a:r>
          </a:p>
        </p:txBody>
      </p:sp>
    </p:spTree>
    <p:extLst>
      <p:ext uri="{BB962C8B-B14F-4D97-AF65-F5344CB8AC3E}">
        <p14:creationId xmlns:p14="http://schemas.microsoft.com/office/powerpoint/2010/main" val="1868813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id="{25D66A76-C4D3-4A57-8213-0AA085AC1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0621" y="1690689"/>
            <a:ext cx="3326781" cy="426510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0CB88057-22F6-4B91-A2D0-0244E97ED8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9150" y="1690689"/>
            <a:ext cx="3887391" cy="426510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>
            <a:norm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4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4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4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4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48" charset="-128"/>
              </a:defRPr>
            </a:lvl9pPr>
          </a:lstStyle>
          <a:p>
            <a:pPr defTabSz="914400">
              <a:lnSpc>
                <a:spcPct val="114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1800" b="1">
                <a:solidFill>
                  <a:schemeClr val="accent1"/>
                </a:solidFill>
                <a:ea typeface="+mn-ea"/>
              </a:rPr>
              <a:t>Largest LGA in coastal NSW</a:t>
            </a:r>
          </a:p>
          <a:p>
            <a:pPr defTabSz="914400">
              <a:lnSpc>
                <a:spcPct val="114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altLang="en-US" sz="1800" b="1">
              <a:solidFill>
                <a:schemeClr val="accent1"/>
              </a:solidFill>
              <a:ea typeface="+mn-ea"/>
            </a:endParaRPr>
          </a:p>
          <a:p>
            <a:pPr defTabSz="914400">
              <a:lnSpc>
                <a:spcPct val="114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1800" b="1">
                <a:solidFill>
                  <a:schemeClr val="accent1"/>
                </a:solidFill>
                <a:ea typeface="+mn-ea"/>
              </a:rPr>
              <a:t>Enviable lifestyle, amenity and natural environment</a:t>
            </a:r>
          </a:p>
          <a:p>
            <a:pPr defTabSz="914400">
              <a:lnSpc>
                <a:spcPct val="114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altLang="en-US" sz="1800" b="1">
              <a:solidFill>
                <a:schemeClr val="accent1"/>
              </a:solidFill>
              <a:ea typeface="+mn-ea"/>
            </a:endParaRPr>
          </a:p>
          <a:p>
            <a:pPr defTabSz="914400">
              <a:lnSpc>
                <a:spcPct val="114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1800" b="1">
                <a:solidFill>
                  <a:schemeClr val="accent1"/>
                </a:solidFill>
                <a:ea typeface="+mn-ea"/>
              </a:rPr>
              <a:t>Unique assets – river, port, flood free airport, available land, transport links, </a:t>
            </a:r>
          </a:p>
          <a:p>
            <a:pPr defTabSz="914400">
              <a:lnSpc>
                <a:spcPct val="114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altLang="en-US" sz="1800" b="1">
              <a:solidFill>
                <a:schemeClr val="accent1"/>
              </a:solidFill>
              <a:ea typeface="+mn-ea"/>
            </a:endParaRPr>
          </a:p>
          <a:p>
            <a:pPr defTabSz="914400">
              <a:lnSpc>
                <a:spcPct val="114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1800" b="1">
                <a:solidFill>
                  <a:schemeClr val="accent1"/>
                </a:solidFill>
                <a:ea typeface="+mn-ea"/>
              </a:rPr>
              <a:t>Flood free land zoned and available for housing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3E9E76-2A1D-42A4-851E-9FD6E77928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224333"/>
            <a:ext cx="2057400" cy="365125"/>
          </a:xfrm>
        </p:spPr>
        <p:txBody>
          <a:bodyPr vert="horz" lIns="0" tIns="45720" rIns="0" bIns="45720" rtlCol="0" anchor="ctr">
            <a:normAutofit/>
          </a:bodyPr>
          <a:lstStyle/>
          <a:p>
            <a:fld id="{86B64C2D-FC66-4E44-8B35-7468CA7AA725}" type="datetime4">
              <a:rPr lang="en-AU" smtClean="0"/>
              <a:t>19 January 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772C7-5955-422F-AD0B-3064C52B3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224332"/>
            <a:ext cx="30861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kern="1200">
                <a:latin typeface="+mn-lt"/>
                <a:ea typeface="+mn-ea"/>
                <a:cs typeface="+mn-cs"/>
              </a:rPr>
              <a:t>Clarence Valley Council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BFA148-4C60-4517-A74E-B643D31F6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224331"/>
            <a:ext cx="2057400" cy="365125"/>
          </a:xfrm>
        </p:spPr>
        <p:txBody>
          <a:bodyPr vert="horz" lIns="0" tIns="45720" rIns="0" bIns="45720" rtlCol="0" anchor="ctr">
            <a:normAutofit/>
          </a:bodyPr>
          <a:lstStyle/>
          <a:p>
            <a:fld id="{284A07E2-E97A-42E4-8313-125419E51080}" type="slidenum">
              <a:rPr lang="en-AU" smtClean="0"/>
              <a:t>2</a:t>
            </a:fld>
            <a:endParaRPr lang="en-AU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A6A6576D-2BCF-42CB-BD40-8816C20563EA}"/>
              </a:ext>
            </a:extLst>
          </p:cNvPr>
          <p:cNvSpPr txBox="1">
            <a:spLocks noChangeArrowheads="1"/>
          </p:cNvSpPr>
          <p:nvPr/>
        </p:nvSpPr>
        <p:spPr>
          <a:xfrm>
            <a:off x="628650" y="538481"/>
            <a:ext cx="6503897" cy="802714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lnSpc>
                <a:spcPct val="114000"/>
              </a:lnSpc>
              <a:spcBef>
                <a:spcPts val="600"/>
              </a:spcBef>
              <a:spcAft>
                <a:spcPts val="1200"/>
              </a:spcAft>
              <a:buNone/>
              <a:defRPr sz="2200" kern="1200" cap="all" baseline="0">
                <a:solidFill>
                  <a:schemeClr val="tx2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US" altLang="en-US" kern="1200" cap="all" baseline="0">
                <a:latin typeface="Arial Black" panose="020B0A04020102020204" pitchFamily="34" charset="0"/>
                <a:ea typeface="+mj-ea"/>
                <a:cs typeface="+mj-cs"/>
              </a:rPr>
              <a:t>A community of opportunity</a:t>
            </a:r>
          </a:p>
        </p:txBody>
      </p:sp>
    </p:spTree>
    <p:extLst>
      <p:ext uri="{BB962C8B-B14F-4D97-AF65-F5344CB8AC3E}">
        <p14:creationId xmlns:p14="http://schemas.microsoft.com/office/powerpoint/2010/main" val="36838503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A487FC0-9C96-4916-9EEC-DFC19E18D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587" y="1690689"/>
            <a:ext cx="3134850" cy="4265103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720E3D-0C79-4589-AF5E-51C46FCD94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690689"/>
            <a:ext cx="3887391" cy="4265103"/>
          </a:xfrm>
        </p:spPr>
        <p:txBody>
          <a:bodyPr>
            <a:normAutofit/>
          </a:bodyPr>
          <a:lstStyle/>
          <a:p>
            <a:pPr marL="285750" lvl="0" indent="-285750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AU"/>
              <a:t>Linking council between northern rivers and mid north coast (and links west)</a:t>
            </a:r>
          </a:p>
          <a:p>
            <a:pPr marL="285750" lvl="0" indent="-285750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AU"/>
              <a:t>changes and opportunities:</a:t>
            </a:r>
          </a:p>
          <a:p>
            <a:pPr marL="285750" lvl="2" indent="-285750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AU" sz="1800">
                <a:solidFill>
                  <a:schemeClr val="accent1"/>
                </a:solidFill>
              </a:rPr>
              <a:t>regional population shift </a:t>
            </a:r>
          </a:p>
          <a:p>
            <a:pPr marL="285750" lvl="2" indent="-285750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AU" sz="1800">
                <a:solidFill>
                  <a:schemeClr val="accent1"/>
                </a:solidFill>
              </a:rPr>
              <a:t>working from home </a:t>
            </a:r>
          </a:p>
          <a:p>
            <a:pPr marL="285750" lvl="2" indent="-285750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AU" sz="1800">
                <a:solidFill>
                  <a:schemeClr val="accent1"/>
                </a:solidFill>
              </a:rPr>
              <a:t>localism &amp; sustainability</a:t>
            </a:r>
          </a:p>
          <a:p>
            <a:pPr marL="285750" lvl="2" indent="-285750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AU" sz="1800">
                <a:solidFill>
                  <a:schemeClr val="accent1"/>
                </a:solidFill>
              </a:rPr>
              <a:t>Innovation and emerging industries</a:t>
            </a:r>
          </a:p>
          <a:p>
            <a:pPr lvl="0">
              <a:spcBef>
                <a:spcPts val="1000"/>
              </a:spcBef>
              <a:spcAft>
                <a:spcPts val="0"/>
              </a:spcAft>
              <a:buNone/>
            </a:pP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5B2BF0-AF90-4F82-AEB8-219C44DC3D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224333"/>
            <a:ext cx="2057400" cy="365125"/>
          </a:xfrm>
        </p:spPr>
        <p:txBody>
          <a:bodyPr anchor="ctr">
            <a:normAutofit/>
          </a:bodyPr>
          <a:lstStyle/>
          <a:p>
            <a:pPr marL="0" marR="0" lvl="0" indent="0" defTabSz="4572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28BA0C4-869C-40BF-9A07-9F9664872DC4}" type="datetime4">
              <a:rPr kumimoji="0" lang="en-AU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457200" rtl="0" eaLnBrk="1" fontAlgn="auto" latinLnBrk="0" hangingPunct="1"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19 January 2023</a:t>
            </a:fld>
            <a:endParaRPr kumimoji="0" lang="en-AU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8656FE-C123-4C5A-BB2A-02A052A21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224332"/>
            <a:ext cx="3086100" cy="365125"/>
          </a:xfrm>
        </p:spPr>
        <p:txBody>
          <a:bodyPr anchor="ctr">
            <a:normAutofit/>
          </a:bodyPr>
          <a:lstStyle/>
          <a:p>
            <a:pPr marL="0" marR="0" lvl="0" indent="0" defTabSz="4572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t>Clarence Valley Council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80710A-825F-41DA-8BFD-2CAF63DC6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224331"/>
            <a:ext cx="2057400" cy="365125"/>
          </a:xfrm>
        </p:spPr>
        <p:txBody>
          <a:bodyPr anchor="ctr">
            <a:normAutofit/>
          </a:bodyPr>
          <a:lstStyle/>
          <a:p>
            <a:pPr marL="0" marR="0" lvl="0" indent="0" defTabSz="4572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84A07E2-E97A-42E4-8313-125419E51080}" type="slidenum">
              <a:rPr kumimoji="0" lang="en-AU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457200" rtl="0" eaLnBrk="1" fontAlgn="auto" latinLnBrk="0" hangingPunct="1"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AU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847E88-D67F-4669-A069-7BFD31929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38481"/>
            <a:ext cx="6503897" cy="802714"/>
          </a:xfrm>
        </p:spPr>
        <p:txBody>
          <a:bodyPr anchor="b">
            <a:normAutofit/>
          </a:bodyPr>
          <a:lstStyle/>
          <a:p>
            <a:r>
              <a:rPr lang="en-US" i="1" dirty="0"/>
              <a:t>A community of opportunity</a:t>
            </a:r>
            <a:endParaRPr lang="en-AU" i="1" dirty="0"/>
          </a:p>
        </p:txBody>
      </p:sp>
    </p:spTree>
    <p:extLst>
      <p:ext uri="{BB962C8B-B14F-4D97-AF65-F5344CB8AC3E}">
        <p14:creationId xmlns:p14="http://schemas.microsoft.com/office/powerpoint/2010/main" val="2082509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678050B-DC4B-40FC-8E9A-78229B2994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08" b="2"/>
          <a:stretch/>
        </p:blipFill>
        <p:spPr>
          <a:xfrm>
            <a:off x="629842" y="1690689"/>
            <a:ext cx="3868340" cy="4265103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720E3D-0C79-4589-AF5E-51C46FCD94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690689"/>
            <a:ext cx="3887391" cy="4265103"/>
          </a:xfrm>
        </p:spPr>
        <p:txBody>
          <a:bodyPr>
            <a:normAutofit/>
          </a:bodyPr>
          <a:lstStyle/>
          <a:p>
            <a:pPr marL="285750" lvl="0" indent="-285750">
              <a:lnSpc>
                <a:spcPct val="104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AU" sz="1300"/>
              <a:t>supports a </a:t>
            </a:r>
            <a:r>
              <a:rPr lang="en-AU" sz="1300" u="sng"/>
              <a:t>sub-regional approach </a:t>
            </a:r>
            <a:r>
              <a:rPr lang="en-AU" sz="1300"/>
              <a:t>to land supply – more industrial land</a:t>
            </a:r>
          </a:p>
          <a:p>
            <a:pPr marL="285750" lvl="0" indent="-285750">
              <a:lnSpc>
                <a:spcPct val="104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AU" sz="1300"/>
              <a:t>endorses our approach to make </a:t>
            </a:r>
            <a:r>
              <a:rPr lang="en-AU" sz="1300" u="sng"/>
              <a:t>Grafton</a:t>
            </a:r>
            <a:r>
              <a:rPr lang="en-AU" sz="1300"/>
              <a:t> a successful regional city and the importance of ‘place-making’</a:t>
            </a:r>
          </a:p>
          <a:p>
            <a:pPr marL="285750" lvl="0" indent="-285750">
              <a:lnSpc>
                <a:spcPct val="104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AU" sz="1300"/>
              <a:t>provides a focus on </a:t>
            </a:r>
            <a:r>
              <a:rPr lang="en-AU" sz="1300" u="sng"/>
              <a:t>“Strategic Infrastructure”</a:t>
            </a:r>
          </a:p>
          <a:p>
            <a:pPr marL="645750" lvl="4" indent="-285750">
              <a:lnSpc>
                <a:spcPct val="104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AU" sz="1300" b="1">
                <a:solidFill>
                  <a:schemeClr val="accent1"/>
                </a:solidFill>
              </a:rPr>
              <a:t>Airport, Health Precinct and old Grafton Gaol, Harwood Marine and Port, new Motorway, distribution centre or intermodal facility, ‘last mile’ freight and logistics </a:t>
            </a:r>
          </a:p>
          <a:p>
            <a:pPr marL="285750" lvl="0" indent="-285750">
              <a:lnSpc>
                <a:spcPct val="104000"/>
              </a:lnSpc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AU" sz="1300"/>
              <a:t>highlights opportunities for </a:t>
            </a:r>
            <a:r>
              <a:rPr lang="en-AU" sz="1300" u="sng"/>
              <a:t>Council</a:t>
            </a:r>
            <a:r>
              <a:rPr lang="en-AU" sz="1300"/>
              <a:t> to take a leadership / </a:t>
            </a:r>
            <a:r>
              <a:rPr lang="en-AU" sz="1300" u="sng"/>
              <a:t>concierge</a:t>
            </a:r>
            <a:r>
              <a:rPr lang="en-AU" sz="1300"/>
              <a:t> role to support business and grow a sustainable local economy</a:t>
            </a:r>
          </a:p>
          <a:p>
            <a:pPr>
              <a:lnSpc>
                <a:spcPct val="104000"/>
              </a:lnSpc>
            </a:pPr>
            <a:endParaRPr lang="en-AU" sz="13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5B2BF0-AF90-4F82-AEB8-219C44DC3D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224333"/>
            <a:ext cx="2057400" cy="365125"/>
          </a:xfrm>
        </p:spPr>
        <p:txBody>
          <a:bodyPr anchor="ctr">
            <a:normAutofit/>
          </a:bodyPr>
          <a:lstStyle/>
          <a:p>
            <a:pPr marL="0" marR="0" lvl="0" indent="0" defTabSz="4572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28BA0C4-869C-40BF-9A07-9F9664872DC4}" type="datetime4">
              <a:rPr kumimoji="0" lang="en-AU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457200" rtl="0" eaLnBrk="1" fontAlgn="auto" latinLnBrk="0" hangingPunct="1"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19 January 2023</a:t>
            </a:fld>
            <a:endParaRPr kumimoji="0" lang="en-AU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8656FE-C123-4C5A-BB2A-02A052A21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224332"/>
            <a:ext cx="3086100" cy="365125"/>
          </a:xfrm>
        </p:spPr>
        <p:txBody>
          <a:bodyPr anchor="ctr">
            <a:normAutofit/>
          </a:bodyPr>
          <a:lstStyle/>
          <a:p>
            <a:pPr marL="0" marR="0" lvl="0" indent="0" defTabSz="4572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t>Clarence Valley Council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80710A-825F-41DA-8BFD-2CAF63DC6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224331"/>
            <a:ext cx="2057400" cy="365125"/>
          </a:xfrm>
        </p:spPr>
        <p:txBody>
          <a:bodyPr anchor="ctr">
            <a:normAutofit/>
          </a:bodyPr>
          <a:lstStyle/>
          <a:p>
            <a:pPr marL="0" marR="0" lvl="0" indent="0" defTabSz="4572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84A07E2-E97A-42E4-8313-125419E51080}" type="slidenum">
              <a:rPr kumimoji="0" lang="en-AU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457200" rtl="0" eaLnBrk="1" fontAlgn="auto" latinLnBrk="0" hangingPunct="1"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AU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847E88-D67F-4669-A069-7BFD31929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38481"/>
            <a:ext cx="6503897" cy="802714"/>
          </a:xfrm>
        </p:spPr>
        <p:txBody>
          <a:bodyPr anchor="b">
            <a:normAutofit/>
          </a:bodyPr>
          <a:lstStyle/>
          <a:p>
            <a:r>
              <a:rPr lang="en-US" dirty="0"/>
              <a:t>Employment Land Strategy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89059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B26CF-BB38-4FDA-A8EE-DC950E4FB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38481"/>
            <a:ext cx="6503897" cy="802714"/>
          </a:xfrm>
        </p:spPr>
        <p:txBody>
          <a:bodyPr anchor="b">
            <a:normAutofit/>
          </a:bodyPr>
          <a:lstStyle/>
          <a:p>
            <a:r>
              <a:rPr lang="en-AU" dirty="0"/>
              <a:t>Employment land strategy </a:t>
            </a:r>
            <a:br>
              <a:rPr lang="en-AU" dirty="0"/>
            </a:br>
            <a:r>
              <a:rPr lang="en-AU" sz="1800" dirty="0"/>
              <a:t>actions include: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C48463-1EA8-4761-83A5-3BD20ED3D3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224333"/>
            <a:ext cx="2057400" cy="365125"/>
          </a:xfrm>
        </p:spPr>
        <p:txBody>
          <a:bodyPr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28BA0C4-869C-40BF-9A07-9F9664872DC4}" type="datetime4">
              <a:rPr kumimoji="0" lang="en-AU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19 January 2023</a:t>
            </a:fld>
            <a:endParaRPr kumimoji="0" lang="en-AU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EEDCBF-A829-4402-853D-04E7B4C9D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224333"/>
            <a:ext cx="3086100" cy="365125"/>
          </a:xfrm>
        </p:spPr>
        <p:txBody>
          <a:bodyPr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Clarence Valley Council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32B5A7-80C7-40DC-9320-9B381871D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224332"/>
            <a:ext cx="2057400" cy="365125"/>
          </a:xfrm>
        </p:spPr>
        <p:txBody>
          <a:bodyPr anchor="ctr"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84A07E2-E97A-42E4-8313-125419E51080}" type="slidenum">
              <a:rPr kumimoji="0" lang="en-AU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AU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CD027A8A-2CDE-23AA-A560-EDFF2C40F9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9425285"/>
              </p:ext>
            </p:extLst>
          </p:nvPr>
        </p:nvGraphicFramePr>
        <p:xfrm>
          <a:off x="628650" y="1468073"/>
          <a:ext cx="7886700" cy="44877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05888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9" y="0"/>
            <a:ext cx="938029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95291" y="2933201"/>
            <a:ext cx="708413" cy="24622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Koolkhan</a:t>
            </a:r>
            <a:endParaRPr kumimoji="0" lang="en-A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7704" y="5120669"/>
            <a:ext cx="1440160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South Grafton (Armidale Rd West)</a:t>
            </a:r>
            <a:endParaRPr kumimoji="0" lang="en-A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69921" y="4940007"/>
            <a:ext cx="959785" cy="55399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Airport and surrounds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</a:t>
            </a:r>
            <a:endParaRPr kumimoji="0" lang="en-A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237" y="4705766"/>
            <a:ext cx="207467" cy="207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292525" y="4118631"/>
            <a:ext cx="1800200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Clarence Correctional Centre – additional 600 jobs</a:t>
            </a:r>
            <a:endParaRPr kumimoji="0" lang="en-A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509120"/>
            <a:ext cx="216024" cy="216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36151" y="3831142"/>
            <a:ext cx="959785" cy="55399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South Grafton  (Big River Way)</a:t>
            </a:r>
            <a:endParaRPr kumimoji="0" lang="en-A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44423" y="1838788"/>
            <a:ext cx="1286583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Townsend - suitable for employment</a:t>
            </a:r>
            <a:endParaRPr kumimoji="0" lang="en-A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36296" y="260648"/>
            <a:ext cx="1440160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Iluka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mixed industrial development supported</a:t>
            </a:r>
            <a:endParaRPr kumimoji="0" lang="en-A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70751" y="1052736"/>
            <a:ext cx="1305705" cy="55399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Yamba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continue to support appropriate industrial uses</a:t>
            </a:r>
            <a:endParaRPr kumimoji="0" lang="en-A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37527" y="683465"/>
            <a:ext cx="1232693" cy="55399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Working waterfront development where appropriate</a:t>
            </a:r>
            <a:endParaRPr kumimoji="0" lang="en-A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99428" y="1517883"/>
            <a:ext cx="2232248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Around 1,720ha of potential employment land is flagged for investigation in the North Coast Regional Plan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n-A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CCC083-E393-40EC-919E-8B012FADF47C}"/>
              </a:ext>
            </a:extLst>
          </p:cNvPr>
          <p:cNvSpPr txBox="1"/>
          <p:nvPr/>
        </p:nvSpPr>
        <p:spPr>
          <a:xfrm>
            <a:off x="3932802" y="5638272"/>
            <a:ext cx="2002736" cy="55399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Coffs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Harbour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growing population and some  land constraints</a:t>
            </a:r>
            <a:endParaRPr kumimoji="0" lang="en-A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D9938B-C7C4-4793-9DD0-5F88A28C41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6050" y="-6637"/>
            <a:ext cx="1609483" cy="676715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2E2B60E-82C3-49D5-AB74-8F54C9F9E4DE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2627784" y="4913233"/>
            <a:ext cx="72008" cy="20743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4715908-ECA2-40E5-9D8E-0208E069F499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2987824" y="4385140"/>
            <a:ext cx="528220" cy="3206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5BC54CE-608B-4623-886F-A4A715EB12B5}"/>
              </a:ext>
            </a:extLst>
          </p:cNvPr>
          <p:cNvCxnSpPr>
            <a:cxnSpLocks/>
            <a:stCxn id="4" idx="1"/>
          </p:cNvCxnSpPr>
          <p:nvPr/>
        </p:nvCxnSpPr>
        <p:spPr>
          <a:xfrm flipH="1">
            <a:off x="2843809" y="3056312"/>
            <a:ext cx="351482" cy="7274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D4E1874-A92A-40D9-9363-D5B693EA2876}"/>
              </a:ext>
            </a:extLst>
          </p:cNvPr>
          <p:cNvCxnSpPr>
            <a:cxnSpLocks/>
            <a:stCxn id="11" idx="0"/>
          </p:cNvCxnSpPr>
          <p:nvPr/>
        </p:nvCxnSpPr>
        <p:spPr>
          <a:xfrm flipH="1" flipV="1">
            <a:off x="5858193" y="1616026"/>
            <a:ext cx="729522" cy="22276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A18269B-5EA7-44CB-AB8A-01A1C7AEFA44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5670220" y="960464"/>
            <a:ext cx="422505" cy="5508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4EB6B11-ABD0-49AB-B8BD-391A1B48FC95}"/>
              </a:ext>
            </a:extLst>
          </p:cNvPr>
          <p:cNvCxnSpPr>
            <a:cxnSpLocks/>
          </p:cNvCxnSpPr>
          <p:nvPr/>
        </p:nvCxnSpPr>
        <p:spPr>
          <a:xfrm>
            <a:off x="3696237" y="5520779"/>
            <a:ext cx="313187" cy="1028346"/>
          </a:xfrm>
          <a:prstGeom prst="straightConnector1">
            <a:avLst/>
          </a:prstGeom>
          <a:ln w="57150" cap="flat" cmpd="sng" algn="ctr">
            <a:solidFill>
              <a:schemeClr val="accent2"/>
            </a:solidFill>
            <a:prstDash val="sysDash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A2808ECA-A47F-4862-B3A9-9F02251381C0}"/>
              </a:ext>
            </a:extLst>
          </p:cNvPr>
          <p:cNvCxnSpPr>
            <a:cxnSpLocks/>
          </p:cNvCxnSpPr>
          <p:nvPr/>
        </p:nvCxnSpPr>
        <p:spPr>
          <a:xfrm>
            <a:off x="5973084" y="0"/>
            <a:ext cx="0" cy="879059"/>
          </a:xfrm>
          <a:prstGeom prst="straightConnector1">
            <a:avLst/>
          </a:prstGeom>
          <a:ln w="57150" cap="flat" cmpd="sng" algn="ctr">
            <a:solidFill>
              <a:schemeClr val="accent2"/>
            </a:solidFill>
            <a:prstDash val="sysDash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58C2A8D8-5029-4D37-BFA1-E2D76C62B025}"/>
              </a:ext>
            </a:extLst>
          </p:cNvPr>
          <p:cNvSpPr txBox="1"/>
          <p:nvPr/>
        </p:nvSpPr>
        <p:spPr>
          <a:xfrm>
            <a:off x="1572310" y="4094267"/>
            <a:ext cx="959785" cy="24622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Grafton </a:t>
            </a:r>
            <a:endParaRPr kumimoji="0" lang="en-A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7DF685F-90FD-484D-9160-E84B3AF28F1A}"/>
              </a:ext>
            </a:extLst>
          </p:cNvPr>
          <p:cNvSpPr txBox="1"/>
          <p:nvPr/>
        </p:nvSpPr>
        <p:spPr>
          <a:xfrm>
            <a:off x="4586246" y="1303917"/>
            <a:ext cx="917377" cy="24622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Maclean </a:t>
            </a:r>
            <a:endParaRPr kumimoji="0" lang="en-A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EB395C-0E55-4894-8796-FD99665BA198}"/>
              </a:ext>
            </a:extLst>
          </p:cNvPr>
          <p:cNvSpPr txBox="1"/>
          <p:nvPr/>
        </p:nvSpPr>
        <p:spPr>
          <a:xfrm>
            <a:off x="182880" y="260648"/>
            <a:ext cx="3355599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AU" u="sng" dirty="0"/>
              <a:t>Clarence Valley Employment Land</a:t>
            </a:r>
          </a:p>
          <a:p>
            <a:r>
              <a:rPr lang="en-AU" i="1" dirty="0"/>
              <a:t>Existing and for investigation</a:t>
            </a:r>
          </a:p>
        </p:txBody>
      </p:sp>
    </p:spTree>
    <p:extLst>
      <p:ext uri="{BB962C8B-B14F-4D97-AF65-F5344CB8AC3E}">
        <p14:creationId xmlns:p14="http://schemas.microsoft.com/office/powerpoint/2010/main" val="961389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58F41F5-5207-40FB-AC0C-A17FA3C15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728" y="1082181"/>
            <a:ext cx="8229600" cy="2935611"/>
          </a:xfrm>
        </p:spPr>
        <p:txBody>
          <a:bodyPr/>
          <a:lstStyle/>
          <a:p>
            <a:pPr marL="257175" indent="-257175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8A8D09"/>
              </a:buClr>
              <a:buSzPct val="75000"/>
              <a:buFont typeface="Open Sans Light" panose="020B0306030504020204" pitchFamily="34" charset="0"/>
              <a:buChar char="⁄"/>
            </a:pPr>
            <a:endParaRPr lang="en-GB" sz="600" b="0" dirty="0">
              <a:solidFill>
                <a:schemeClr val="tx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8A8D09"/>
              </a:buClr>
              <a:buSzPct val="75000"/>
              <a:buFont typeface="Wingdings" panose="05000000000000000000" pitchFamily="2" charset="2"/>
              <a:buChar char="§"/>
            </a:pPr>
            <a:r>
              <a:rPr lang="en-GB" b="0" dirty="0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Acknowledge the significant role of rural lands in the economic, social and environmental fabric of Clarence Valley</a:t>
            </a:r>
            <a:endParaRPr lang="en-GB" sz="1800" b="0" dirty="0">
              <a:solidFill>
                <a:schemeClr val="tx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8A8D09"/>
              </a:buClr>
              <a:buSzPct val="75000"/>
              <a:buNone/>
            </a:pPr>
            <a:endParaRPr lang="en-GB" sz="1800" b="0" dirty="0">
              <a:solidFill>
                <a:schemeClr val="tx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8A8D09"/>
              </a:buClr>
              <a:buSzPct val="75000"/>
              <a:buNone/>
            </a:pPr>
            <a:endParaRPr lang="en-GB" sz="1800" b="0" dirty="0">
              <a:solidFill>
                <a:schemeClr val="tx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6C6407-ACEE-4F20-90C5-BA6C90D05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31866"/>
            <a:ext cx="6503897" cy="529042"/>
          </a:xfrm>
        </p:spPr>
        <p:txBody>
          <a:bodyPr/>
          <a:lstStyle/>
          <a:p>
            <a:r>
              <a:rPr lang="en-AU" dirty="0"/>
              <a:t>Rural land Strategy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F49AA4-B590-4546-8BB4-0D993FA8F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B8478D47-A206-4038-BA51-730DCFCD7367}" type="datetime4">
              <a:rPr kumimoji="0" lang="en-AU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19 January 2023</a:t>
            </a:fld>
            <a:endParaRPr kumimoji="0" lang="en-AU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70B7FA-1795-4AF4-8695-04108C094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Clarence Valley Council</a:t>
            </a:r>
            <a:endParaRPr kumimoji="0" lang="en-AU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3AD027-FDCA-4B7A-A158-48A545C46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84A07E2-E97A-42E4-8313-125419E51080}" type="slidenum">
              <a:rPr kumimoji="0" lang="en-AU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AU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CDE2C88-929D-4C41-AAA5-9C7D023BDC0A}"/>
              </a:ext>
            </a:extLst>
          </p:cNvPr>
          <p:cNvGrpSpPr/>
          <p:nvPr/>
        </p:nvGrpSpPr>
        <p:grpSpPr>
          <a:xfrm>
            <a:off x="628650" y="1986110"/>
            <a:ext cx="2183348" cy="1436599"/>
            <a:chOff x="3165051" y="1267778"/>
            <a:chExt cx="2911130" cy="1915466"/>
          </a:xfrm>
        </p:grpSpPr>
        <p:pic>
          <p:nvPicPr>
            <p:cNvPr id="11" name="Graphic 100" descr="Farm scene">
              <a:extLst>
                <a:ext uri="{FF2B5EF4-FFF2-40B4-BE49-F238E27FC236}">
                  <a16:creationId xmlns:a16="http://schemas.microsoft.com/office/drawing/2014/main" id="{7C3D2F27-1FC1-4F05-B729-7DDDE91A2977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165051" y="1267778"/>
              <a:ext cx="1246020" cy="1111682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0D3A1F7-58AA-4FF5-8EC3-D583903C2E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0505" y="1581453"/>
              <a:ext cx="2225676" cy="16017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8580" tIns="34290" rIns="68580" bIns="34290" numCol="1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eaLnBrk="0" fontAlgn="base" hangingPunct="0">
                <a:lnSpc>
                  <a:spcPct val="115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en-US" sz="2700" b="1" dirty="0">
                  <a:ea typeface="Times New Roman" panose="02020603050405020304" pitchFamily="18" charset="0"/>
                  <a:cs typeface="Open Sans" panose="020B0606030504020204" pitchFamily="34" charset="0"/>
                </a:rPr>
                <a:t>69%</a:t>
              </a:r>
              <a:endParaRPr lang="en-AU" sz="1200" dirty="0"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0" fontAlgn="base" hangingPunct="0">
                <a:lnSpc>
                  <a:spcPct val="115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en-US" sz="1200" dirty="0">
                  <a:ea typeface="Times New Roman" panose="02020603050405020304" pitchFamily="18" charset="0"/>
                  <a:cs typeface="Open Sans" panose="020B0606030504020204" pitchFamily="34" charset="0"/>
                </a:rPr>
                <a:t>of Clarence Valley land is within a Rural “RU” zone</a:t>
              </a:r>
              <a:endParaRPr lang="en-AU" sz="1200" dirty="0"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1E5C273-D323-4AF0-9C0D-82EF1D019570}"/>
              </a:ext>
            </a:extLst>
          </p:cNvPr>
          <p:cNvGrpSpPr/>
          <p:nvPr/>
        </p:nvGrpSpPr>
        <p:grpSpPr>
          <a:xfrm>
            <a:off x="5687381" y="2036089"/>
            <a:ext cx="1820412" cy="1574117"/>
            <a:chOff x="3931941" y="2974188"/>
            <a:chExt cx="1938833" cy="270264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413B8EE-1D77-4AD3-8933-E92243EC8B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7198" y="4138104"/>
              <a:ext cx="1933576" cy="15387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68580" tIns="34290" rIns="68580" bIns="34290" numCol="1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eaLnBrk="0" fontAlgn="base" hangingPunct="0">
                <a:lnSpc>
                  <a:spcPct val="115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en-US" sz="2700" b="1" dirty="0">
                  <a:cs typeface="Open Sans" panose="020B0606030504020204" pitchFamily="34" charset="0"/>
                </a:rPr>
                <a:t>$430m</a:t>
              </a:r>
            </a:p>
            <a:p>
              <a:pPr algn="ctr" eaLnBrk="0" fontAlgn="base" hangingPunct="0">
                <a:lnSpc>
                  <a:spcPct val="115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en-US" sz="1200" dirty="0">
                  <a:ea typeface="Times New Roman" panose="02020603050405020304" pitchFamily="18" charset="0"/>
                  <a:cs typeface="Open Sans" panose="020B0606030504020204" pitchFamily="34" charset="0"/>
                </a:rPr>
                <a:t>Clarence Valley agriculture, forestry and fishing output in 2020/21</a:t>
              </a:r>
              <a:endParaRPr lang="en-AU" sz="1200" dirty="0"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Graphic 45" descr="Tractor outline">
              <a:extLst>
                <a:ext uri="{FF2B5EF4-FFF2-40B4-BE49-F238E27FC236}">
                  <a16:creationId xmlns:a16="http://schemas.microsoft.com/office/drawing/2014/main" id="{952FC26B-5756-451D-9CA4-14A93EDCD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931941" y="2974188"/>
              <a:ext cx="798490" cy="972001"/>
            </a:xfrm>
            <a:prstGeom prst="rect">
              <a:avLst/>
            </a:prstGeom>
          </p:spPr>
        </p:pic>
      </p:grpSp>
      <p:grpSp>
        <p:nvGrpSpPr>
          <p:cNvPr id="17" name="docshapegroup21">
            <a:extLst>
              <a:ext uri="{FF2B5EF4-FFF2-40B4-BE49-F238E27FC236}">
                <a16:creationId xmlns:a16="http://schemas.microsoft.com/office/drawing/2014/main" id="{4D6999D4-6018-4B1E-AF99-D2962515C345}"/>
              </a:ext>
            </a:extLst>
          </p:cNvPr>
          <p:cNvGrpSpPr>
            <a:grpSpLocks/>
          </p:cNvGrpSpPr>
          <p:nvPr/>
        </p:nvGrpSpPr>
        <p:grpSpPr bwMode="auto">
          <a:xfrm>
            <a:off x="6581008" y="2026428"/>
            <a:ext cx="496570" cy="424180"/>
            <a:chOff x="0" y="0"/>
            <a:chExt cx="782" cy="668"/>
          </a:xfrm>
        </p:grpSpPr>
        <p:sp>
          <p:nvSpPr>
            <p:cNvPr id="18" name="docshape22">
              <a:extLst>
                <a:ext uri="{FF2B5EF4-FFF2-40B4-BE49-F238E27FC236}">
                  <a16:creationId xmlns:a16="http://schemas.microsoft.com/office/drawing/2014/main" id="{75446039-28CC-4F6D-B71A-25152B2D5E9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782" cy="668"/>
            </a:xfrm>
            <a:custGeom>
              <a:avLst/>
              <a:gdLst>
                <a:gd name="T0" fmla="*/ 376 w 782"/>
                <a:gd name="T1" fmla="*/ 668 h 668"/>
                <a:gd name="T2" fmla="*/ 343 w 782"/>
                <a:gd name="T3" fmla="*/ 627 h 668"/>
                <a:gd name="T4" fmla="*/ 281 w 782"/>
                <a:gd name="T5" fmla="*/ 582 h 668"/>
                <a:gd name="T6" fmla="*/ 237 w 782"/>
                <a:gd name="T7" fmla="*/ 569 h 668"/>
                <a:gd name="T8" fmla="*/ 275 w 782"/>
                <a:gd name="T9" fmla="*/ 483 h 668"/>
                <a:gd name="T10" fmla="*/ 284 w 782"/>
                <a:gd name="T11" fmla="*/ 440 h 668"/>
                <a:gd name="T12" fmla="*/ 260 w 782"/>
                <a:gd name="T13" fmla="*/ 462 h 668"/>
                <a:gd name="T14" fmla="*/ 203 w 782"/>
                <a:gd name="T15" fmla="*/ 483 h 668"/>
                <a:gd name="T16" fmla="*/ 221 w 782"/>
                <a:gd name="T17" fmla="*/ 422 h 668"/>
                <a:gd name="T18" fmla="*/ 272 w 782"/>
                <a:gd name="T19" fmla="*/ 422 h 668"/>
                <a:gd name="T20" fmla="*/ 161 w 782"/>
                <a:gd name="T21" fmla="*/ 486 h 668"/>
                <a:gd name="T22" fmla="*/ 208 w 782"/>
                <a:gd name="T23" fmla="*/ 569 h 668"/>
                <a:gd name="T24" fmla="*/ 152 w 782"/>
                <a:gd name="T25" fmla="*/ 576 h 668"/>
                <a:gd name="T26" fmla="*/ 140 w 782"/>
                <a:gd name="T27" fmla="*/ 486 h 668"/>
                <a:gd name="T28" fmla="*/ 97 w 782"/>
                <a:gd name="T29" fmla="*/ 398 h 668"/>
                <a:gd name="T30" fmla="*/ 77 w 782"/>
                <a:gd name="T31" fmla="*/ 349 h 668"/>
                <a:gd name="T32" fmla="*/ 187 w 782"/>
                <a:gd name="T33" fmla="*/ 387 h 668"/>
                <a:gd name="T34" fmla="*/ 186 w 782"/>
                <a:gd name="T35" fmla="*/ 349 h 668"/>
                <a:gd name="T36" fmla="*/ 23 w 782"/>
                <a:gd name="T37" fmla="*/ 436 h 668"/>
                <a:gd name="T38" fmla="*/ 102 w 782"/>
                <a:gd name="T39" fmla="*/ 593 h 668"/>
                <a:gd name="T40" fmla="*/ 38 w 782"/>
                <a:gd name="T41" fmla="*/ 632 h 668"/>
                <a:gd name="T42" fmla="*/ 38 w 782"/>
                <a:gd name="T43" fmla="*/ 655 h 668"/>
                <a:gd name="T44" fmla="*/ 129 w 782"/>
                <a:gd name="T45" fmla="*/ 601 h 668"/>
                <a:gd name="T46" fmla="*/ 245 w 782"/>
                <a:gd name="T47" fmla="*/ 589 h 668"/>
                <a:gd name="T48" fmla="*/ 331 w 782"/>
                <a:gd name="T49" fmla="*/ 639 h 668"/>
                <a:gd name="T50" fmla="*/ 599 w 782"/>
                <a:gd name="T51" fmla="*/ 271 h 668"/>
                <a:gd name="T52" fmla="*/ 378 w 782"/>
                <a:gd name="T53" fmla="*/ 187 h 668"/>
                <a:gd name="T54" fmla="*/ 403 w 782"/>
                <a:gd name="T55" fmla="*/ 263 h 668"/>
                <a:gd name="T56" fmla="*/ 556 w 782"/>
                <a:gd name="T57" fmla="*/ 171 h 668"/>
                <a:gd name="T58" fmla="*/ 571 w 782"/>
                <a:gd name="T59" fmla="*/ 311 h 668"/>
                <a:gd name="T60" fmla="*/ 777 w 782"/>
                <a:gd name="T61" fmla="*/ 662 h 668"/>
                <a:gd name="T62" fmla="*/ 699 w 782"/>
                <a:gd name="T63" fmla="*/ 597 h 668"/>
                <a:gd name="T64" fmla="*/ 650 w 782"/>
                <a:gd name="T65" fmla="*/ 507 h 668"/>
                <a:gd name="T66" fmla="*/ 744 w 782"/>
                <a:gd name="T67" fmla="*/ 465 h 668"/>
                <a:gd name="T68" fmla="*/ 613 w 782"/>
                <a:gd name="T69" fmla="*/ 402 h 668"/>
                <a:gd name="T70" fmla="*/ 625 w 782"/>
                <a:gd name="T71" fmla="*/ 333 h 668"/>
                <a:gd name="T72" fmla="*/ 716 w 782"/>
                <a:gd name="T73" fmla="*/ 402 h 668"/>
                <a:gd name="T74" fmla="*/ 755 w 782"/>
                <a:gd name="T75" fmla="*/ 431 h 668"/>
                <a:gd name="T76" fmla="*/ 733 w 782"/>
                <a:gd name="T77" fmla="*/ 355 h 668"/>
                <a:gd name="T78" fmla="*/ 590 w 782"/>
                <a:gd name="T79" fmla="*/ 355 h 668"/>
                <a:gd name="T80" fmla="*/ 632 w 782"/>
                <a:gd name="T81" fmla="*/ 563 h 668"/>
                <a:gd name="T82" fmla="*/ 570 w 782"/>
                <a:gd name="T83" fmla="*/ 543 h 668"/>
                <a:gd name="T84" fmla="*/ 476 w 782"/>
                <a:gd name="T85" fmla="*/ 527 h 668"/>
                <a:gd name="T86" fmla="*/ 528 w 782"/>
                <a:gd name="T87" fmla="*/ 419 h 668"/>
                <a:gd name="T88" fmla="*/ 452 w 782"/>
                <a:gd name="T89" fmla="*/ 419 h 668"/>
                <a:gd name="T90" fmla="*/ 363 w 782"/>
                <a:gd name="T91" fmla="*/ 534 h 668"/>
                <a:gd name="T92" fmla="*/ 313 w 782"/>
                <a:gd name="T93" fmla="*/ 552 h 668"/>
                <a:gd name="T94" fmla="*/ 315 w 782"/>
                <a:gd name="T95" fmla="*/ 571 h 668"/>
                <a:gd name="T96" fmla="*/ 354 w 782"/>
                <a:gd name="T97" fmla="*/ 554 h 668"/>
                <a:gd name="T98" fmla="*/ 486 w 782"/>
                <a:gd name="T99" fmla="*/ 545 h 668"/>
                <a:gd name="T100" fmla="*/ 619 w 782"/>
                <a:gd name="T101" fmla="*/ 577 h 668"/>
                <a:gd name="T102" fmla="*/ 734 w 782"/>
                <a:gd name="T103" fmla="*/ 643 h 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782" h="668">
                  <a:moveTo>
                    <a:pt x="174" y="406"/>
                  </a:moveTo>
                  <a:lnTo>
                    <a:pt x="144" y="398"/>
                  </a:lnTo>
                  <a:lnTo>
                    <a:pt x="161" y="425"/>
                  </a:lnTo>
                  <a:lnTo>
                    <a:pt x="174" y="406"/>
                  </a:lnTo>
                  <a:close/>
                  <a:moveTo>
                    <a:pt x="376" y="668"/>
                  </a:moveTo>
                  <a:lnTo>
                    <a:pt x="374" y="665"/>
                  </a:lnTo>
                  <a:lnTo>
                    <a:pt x="366" y="654"/>
                  </a:lnTo>
                  <a:lnTo>
                    <a:pt x="359" y="644"/>
                  </a:lnTo>
                  <a:lnTo>
                    <a:pt x="351" y="636"/>
                  </a:lnTo>
                  <a:lnTo>
                    <a:pt x="343" y="627"/>
                  </a:lnTo>
                  <a:lnTo>
                    <a:pt x="328" y="613"/>
                  </a:lnTo>
                  <a:lnTo>
                    <a:pt x="311" y="600"/>
                  </a:lnTo>
                  <a:lnTo>
                    <a:pt x="294" y="589"/>
                  </a:lnTo>
                  <a:lnTo>
                    <a:pt x="289" y="586"/>
                  </a:lnTo>
                  <a:lnTo>
                    <a:pt x="281" y="582"/>
                  </a:lnTo>
                  <a:lnTo>
                    <a:pt x="275" y="579"/>
                  </a:lnTo>
                  <a:lnTo>
                    <a:pt x="263" y="574"/>
                  </a:lnTo>
                  <a:lnTo>
                    <a:pt x="250" y="571"/>
                  </a:lnTo>
                  <a:lnTo>
                    <a:pt x="237" y="570"/>
                  </a:lnTo>
                  <a:lnTo>
                    <a:pt x="237" y="569"/>
                  </a:lnTo>
                  <a:lnTo>
                    <a:pt x="237" y="525"/>
                  </a:lnTo>
                  <a:lnTo>
                    <a:pt x="311" y="532"/>
                  </a:lnTo>
                  <a:lnTo>
                    <a:pt x="305" y="525"/>
                  </a:lnTo>
                  <a:lnTo>
                    <a:pt x="295" y="511"/>
                  </a:lnTo>
                  <a:lnTo>
                    <a:pt x="275" y="483"/>
                  </a:lnTo>
                  <a:lnTo>
                    <a:pt x="295" y="486"/>
                  </a:lnTo>
                  <a:lnTo>
                    <a:pt x="293" y="483"/>
                  </a:lnTo>
                  <a:lnTo>
                    <a:pt x="281" y="462"/>
                  </a:lnTo>
                  <a:lnTo>
                    <a:pt x="267" y="439"/>
                  </a:lnTo>
                  <a:lnTo>
                    <a:pt x="284" y="440"/>
                  </a:lnTo>
                  <a:lnTo>
                    <a:pt x="284" y="439"/>
                  </a:lnTo>
                  <a:lnTo>
                    <a:pt x="272" y="422"/>
                  </a:lnTo>
                  <a:lnTo>
                    <a:pt x="251" y="422"/>
                  </a:lnTo>
                  <a:lnTo>
                    <a:pt x="236" y="422"/>
                  </a:lnTo>
                  <a:lnTo>
                    <a:pt x="260" y="462"/>
                  </a:lnTo>
                  <a:lnTo>
                    <a:pt x="235" y="458"/>
                  </a:lnTo>
                  <a:lnTo>
                    <a:pt x="274" y="511"/>
                  </a:lnTo>
                  <a:lnTo>
                    <a:pt x="228" y="506"/>
                  </a:lnTo>
                  <a:lnTo>
                    <a:pt x="183" y="511"/>
                  </a:lnTo>
                  <a:lnTo>
                    <a:pt x="203" y="483"/>
                  </a:lnTo>
                  <a:lnTo>
                    <a:pt x="218" y="462"/>
                  </a:lnTo>
                  <a:lnTo>
                    <a:pt x="221" y="458"/>
                  </a:lnTo>
                  <a:lnTo>
                    <a:pt x="196" y="462"/>
                  </a:lnTo>
                  <a:lnTo>
                    <a:pt x="210" y="439"/>
                  </a:lnTo>
                  <a:lnTo>
                    <a:pt x="221" y="422"/>
                  </a:lnTo>
                  <a:lnTo>
                    <a:pt x="206" y="422"/>
                  </a:lnTo>
                  <a:lnTo>
                    <a:pt x="228" y="389"/>
                  </a:lnTo>
                  <a:lnTo>
                    <a:pt x="251" y="422"/>
                  </a:lnTo>
                  <a:lnTo>
                    <a:pt x="272" y="422"/>
                  </a:lnTo>
                  <a:lnTo>
                    <a:pt x="249" y="389"/>
                  </a:lnTo>
                  <a:lnTo>
                    <a:pt x="228" y="357"/>
                  </a:lnTo>
                  <a:lnTo>
                    <a:pt x="172" y="440"/>
                  </a:lnTo>
                  <a:lnTo>
                    <a:pt x="190" y="439"/>
                  </a:lnTo>
                  <a:lnTo>
                    <a:pt x="161" y="486"/>
                  </a:lnTo>
                  <a:lnTo>
                    <a:pt x="181" y="483"/>
                  </a:lnTo>
                  <a:lnTo>
                    <a:pt x="146" y="532"/>
                  </a:lnTo>
                  <a:lnTo>
                    <a:pt x="219" y="525"/>
                  </a:lnTo>
                  <a:lnTo>
                    <a:pt x="219" y="569"/>
                  </a:lnTo>
                  <a:lnTo>
                    <a:pt x="208" y="569"/>
                  </a:lnTo>
                  <a:lnTo>
                    <a:pt x="197" y="569"/>
                  </a:lnTo>
                  <a:lnTo>
                    <a:pt x="186" y="570"/>
                  </a:lnTo>
                  <a:lnTo>
                    <a:pt x="175" y="572"/>
                  </a:lnTo>
                  <a:lnTo>
                    <a:pt x="164" y="574"/>
                  </a:lnTo>
                  <a:lnTo>
                    <a:pt x="152" y="576"/>
                  </a:lnTo>
                  <a:lnTo>
                    <a:pt x="141" y="579"/>
                  </a:lnTo>
                  <a:lnTo>
                    <a:pt x="129" y="582"/>
                  </a:lnTo>
                  <a:lnTo>
                    <a:pt x="129" y="503"/>
                  </a:lnTo>
                  <a:lnTo>
                    <a:pt x="136" y="492"/>
                  </a:lnTo>
                  <a:lnTo>
                    <a:pt x="140" y="486"/>
                  </a:lnTo>
                  <a:lnTo>
                    <a:pt x="120" y="484"/>
                  </a:lnTo>
                  <a:lnTo>
                    <a:pt x="36" y="492"/>
                  </a:lnTo>
                  <a:lnTo>
                    <a:pt x="79" y="426"/>
                  </a:lnTo>
                  <a:lnTo>
                    <a:pt x="91" y="407"/>
                  </a:lnTo>
                  <a:lnTo>
                    <a:pt x="97" y="398"/>
                  </a:lnTo>
                  <a:lnTo>
                    <a:pt x="62" y="407"/>
                  </a:lnTo>
                  <a:lnTo>
                    <a:pt x="88" y="367"/>
                  </a:lnTo>
                  <a:lnTo>
                    <a:pt x="100" y="349"/>
                  </a:lnTo>
                  <a:lnTo>
                    <a:pt x="102" y="345"/>
                  </a:lnTo>
                  <a:lnTo>
                    <a:pt x="77" y="349"/>
                  </a:lnTo>
                  <a:lnTo>
                    <a:pt x="120" y="284"/>
                  </a:lnTo>
                  <a:lnTo>
                    <a:pt x="164" y="349"/>
                  </a:lnTo>
                  <a:lnTo>
                    <a:pt x="139" y="345"/>
                  </a:lnTo>
                  <a:lnTo>
                    <a:pt x="176" y="403"/>
                  </a:lnTo>
                  <a:lnTo>
                    <a:pt x="187" y="387"/>
                  </a:lnTo>
                  <a:lnTo>
                    <a:pt x="174" y="367"/>
                  </a:lnTo>
                  <a:lnTo>
                    <a:pt x="198" y="370"/>
                  </a:lnTo>
                  <a:lnTo>
                    <a:pt x="199" y="369"/>
                  </a:lnTo>
                  <a:lnTo>
                    <a:pt x="198" y="367"/>
                  </a:lnTo>
                  <a:lnTo>
                    <a:pt x="186" y="349"/>
                  </a:lnTo>
                  <a:lnTo>
                    <a:pt x="142" y="284"/>
                  </a:lnTo>
                  <a:lnTo>
                    <a:pt x="120" y="253"/>
                  </a:lnTo>
                  <a:lnTo>
                    <a:pt x="40" y="371"/>
                  </a:lnTo>
                  <a:lnTo>
                    <a:pt x="67" y="367"/>
                  </a:lnTo>
                  <a:lnTo>
                    <a:pt x="23" y="436"/>
                  </a:lnTo>
                  <a:lnTo>
                    <a:pt x="58" y="426"/>
                  </a:lnTo>
                  <a:lnTo>
                    <a:pt x="2" y="513"/>
                  </a:lnTo>
                  <a:lnTo>
                    <a:pt x="112" y="503"/>
                  </a:lnTo>
                  <a:lnTo>
                    <a:pt x="112" y="589"/>
                  </a:lnTo>
                  <a:lnTo>
                    <a:pt x="102" y="593"/>
                  </a:lnTo>
                  <a:lnTo>
                    <a:pt x="92" y="598"/>
                  </a:lnTo>
                  <a:lnTo>
                    <a:pt x="83" y="602"/>
                  </a:lnTo>
                  <a:lnTo>
                    <a:pt x="74" y="607"/>
                  </a:lnTo>
                  <a:lnTo>
                    <a:pt x="55" y="619"/>
                  </a:lnTo>
                  <a:lnTo>
                    <a:pt x="38" y="632"/>
                  </a:lnTo>
                  <a:lnTo>
                    <a:pt x="21" y="646"/>
                  </a:lnTo>
                  <a:lnTo>
                    <a:pt x="5" y="662"/>
                  </a:lnTo>
                  <a:lnTo>
                    <a:pt x="0" y="668"/>
                  </a:lnTo>
                  <a:lnTo>
                    <a:pt x="24" y="668"/>
                  </a:lnTo>
                  <a:lnTo>
                    <a:pt x="38" y="655"/>
                  </a:lnTo>
                  <a:lnTo>
                    <a:pt x="52" y="643"/>
                  </a:lnTo>
                  <a:lnTo>
                    <a:pt x="67" y="632"/>
                  </a:lnTo>
                  <a:lnTo>
                    <a:pt x="82" y="623"/>
                  </a:lnTo>
                  <a:lnTo>
                    <a:pt x="105" y="611"/>
                  </a:lnTo>
                  <a:lnTo>
                    <a:pt x="129" y="601"/>
                  </a:lnTo>
                  <a:lnTo>
                    <a:pt x="153" y="594"/>
                  </a:lnTo>
                  <a:lnTo>
                    <a:pt x="178" y="589"/>
                  </a:lnTo>
                  <a:lnTo>
                    <a:pt x="197" y="587"/>
                  </a:lnTo>
                  <a:lnTo>
                    <a:pt x="220" y="586"/>
                  </a:lnTo>
                  <a:lnTo>
                    <a:pt x="245" y="589"/>
                  </a:lnTo>
                  <a:lnTo>
                    <a:pt x="268" y="595"/>
                  </a:lnTo>
                  <a:lnTo>
                    <a:pt x="285" y="604"/>
                  </a:lnTo>
                  <a:lnTo>
                    <a:pt x="301" y="614"/>
                  </a:lnTo>
                  <a:lnTo>
                    <a:pt x="316" y="626"/>
                  </a:lnTo>
                  <a:lnTo>
                    <a:pt x="331" y="639"/>
                  </a:lnTo>
                  <a:lnTo>
                    <a:pt x="339" y="648"/>
                  </a:lnTo>
                  <a:lnTo>
                    <a:pt x="347" y="658"/>
                  </a:lnTo>
                  <a:lnTo>
                    <a:pt x="355" y="668"/>
                  </a:lnTo>
                  <a:lnTo>
                    <a:pt x="376" y="668"/>
                  </a:lnTo>
                  <a:close/>
                  <a:moveTo>
                    <a:pt x="599" y="271"/>
                  </a:moveTo>
                  <a:lnTo>
                    <a:pt x="545" y="187"/>
                  </a:lnTo>
                  <a:lnTo>
                    <a:pt x="592" y="193"/>
                  </a:lnTo>
                  <a:lnTo>
                    <a:pt x="461" y="0"/>
                  </a:lnTo>
                  <a:lnTo>
                    <a:pt x="330" y="193"/>
                  </a:lnTo>
                  <a:lnTo>
                    <a:pt x="378" y="187"/>
                  </a:lnTo>
                  <a:lnTo>
                    <a:pt x="299" y="308"/>
                  </a:lnTo>
                  <a:lnTo>
                    <a:pt x="364" y="291"/>
                  </a:lnTo>
                  <a:lnTo>
                    <a:pt x="286" y="412"/>
                  </a:lnTo>
                  <a:lnTo>
                    <a:pt x="297" y="427"/>
                  </a:lnTo>
                  <a:lnTo>
                    <a:pt x="403" y="263"/>
                  </a:lnTo>
                  <a:lnTo>
                    <a:pt x="338" y="280"/>
                  </a:lnTo>
                  <a:lnTo>
                    <a:pt x="413" y="165"/>
                  </a:lnTo>
                  <a:lnTo>
                    <a:pt x="366" y="171"/>
                  </a:lnTo>
                  <a:lnTo>
                    <a:pt x="461" y="31"/>
                  </a:lnTo>
                  <a:lnTo>
                    <a:pt x="556" y="171"/>
                  </a:lnTo>
                  <a:lnTo>
                    <a:pt x="510" y="165"/>
                  </a:lnTo>
                  <a:lnTo>
                    <a:pt x="584" y="280"/>
                  </a:lnTo>
                  <a:lnTo>
                    <a:pt x="520" y="263"/>
                  </a:lnTo>
                  <a:lnTo>
                    <a:pt x="561" y="327"/>
                  </a:lnTo>
                  <a:lnTo>
                    <a:pt x="571" y="311"/>
                  </a:lnTo>
                  <a:lnTo>
                    <a:pt x="559" y="291"/>
                  </a:lnTo>
                  <a:lnTo>
                    <a:pt x="581" y="297"/>
                  </a:lnTo>
                  <a:lnTo>
                    <a:pt x="599" y="271"/>
                  </a:lnTo>
                  <a:close/>
                  <a:moveTo>
                    <a:pt x="782" y="668"/>
                  </a:moveTo>
                  <a:lnTo>
                    <a:pt x="777" y="662"/>
                  </a:lnTo>
                  <a:lnTo>
                    <a:pt x="763" y="647"/>
                  </a:lnTo>
                  <a:lnTo>
                    <a:pt x="748" y="632"/>
                  </a:lnTo>
                  <a:lnTo>
                    <a:pt x="732" y="619"/>
                  </a:lnTo>
                  <a:lnTo>
                    <a:pt x="715" y="606"/>
                  </a:lnTo>
                  <a:lnTo>
                    <a:pt x="699" y="597"/>
                  </a:lnTo>
                  <a:lnTo>
                    <a:pt x="683" y="587"/>
                  </a:lnTo>
                  <a:lnTo>
                    <a:pt x="667" y="579"/>
                  </a:lnTo>
                  <a:lnTo>
                    <a:pt x="650" y="571"/>
                  </a:lnTo>
                  <a:lnTo>
                    <a:pt x="650" y="563"/>
                  </a:lnTo>
                  <a:lnTo>
                    <a:pt x="650" y="507"/>
                  </a:lnTo>
                  <a:lnTo>
                    <a:pt x="650" y="506"/>
                  </a:lnTo>
                  <a:lnTo>
                    <a:pt x="778" y="518"/>
                  </a:lnTo>
                  <a:lnTo>
                    <a:pt x="770" y="506"/>
                  </a:lnTo>
                  <a:lnTo>
                    <a:pt x="765" y="497"/>
                  </a:lnTo>
                  <a:lnTo>
                    <a:pt x="744" y="465"/>
                  </a:lnTo>
                  <a:lnTo>
                    <a:pt x="744" y="497"/>
                  </a:lnTo>
                  <a:lnTo>
                    <a:pt x="648" y="488"/>
                  </a:lnTo>
                  <a:lnTo>
                    <a:pt x="552" y="497"/>
                  </a:lnTo>
                  <a:lnTo>
                    <a:pt x="601" y="420"/>
                  </a:lnTo>
                  <a:lnTo>
                    <a:pt x="613" y="402"/>
                  </a:lnTo>
                  <a:lnTo>
                    <a:pt x="620" y="391"/>
                  </a:lnTo>
                  <a:lnTo>
                    <a:pt x="580" y="402"/>
                  </a:lnTo>
                  <a:lnTo>
                    <a:pt x="611" y="355"/>
                  </a:lnTo>
                  <a:lnTo>
                    <a:pt x="623" y="336"/>
                  </a:lnTo>
                  <a:lnTo>
                    <a:pt x="625" y="333"/>
                  </a:lnTo>
                  <a:lnTo>
                    <a:pt x="597" y="336"/>
                  </a:lnTo>
                  <a:lnTo>
                    <a:pt x="648" y="261"/>
                  </a:lnTo>
                  <a:lnTo>
                    <a:pt x="699" y="336"/>
                  </a:lnTo>
                  <a:lnTo>
                    <a:pt x="671" y="333"/>
                  </a:lnTo>
                  <a:lnTo>
                    <a:pt x="716" y="402"/>
                  </a:lnTo>
                  <a:lnTo>
                    <a:pt x="676" y="391"/>
                  </a:lnTo>
                  <a:lnTo>
                    <a:pt x="744" y="497"/>
                  </a:lnTo>
                  <a:lnTo>
                    <a:pt x="744" y="465"/>
                  </a:lnTo>
                  <a:lnTo>
                    <a:pt x="716" y="420"/>
                  </a:lnTo>
                  <a:lnTo>
                    <a:pt x="755" y="431"/>
                  </a:lnTo>
                  <a:lnTo>
                    <a:pt x="748" y="420"/>
                  </a:lnTo>
                  <a:lnTo>
                    <a:pt x="737" y="402"/>
                  </a:lnTo>
                  <a:lnTo>
                    <a:pt x="706" y="355"/>
                  </a:lnTo>
                  <a:lnTo>
                    <a:pt x="736" y="358"/>
                  </a:lnTo>
                  <a:lnTo>
                    <a:pt x="733" y="355"/>
                  </a:lnTo>
                  <a:lnTo>
                    <a:pt x="721" y="336"/>
                  </a:lnTo>
                  <a:lnTo>
                    <a:pt x="669" y="261"/>
                  </a:lnTo>
                  <a:lnTo>
                    <a:pt x="648" y="229"/>
                  </a:lnTo>
                  <a:lnTo>
                    <a:pt x="560" y="358"/>
                  </a:lnTo>
                  <a:lnTo>
                    <a:pt x="590" y="355"/>
                  </a:lnTo>
                  <a:lnTo>
                    <a:pt x="541" y="431"/>
                  </a:lnTo>
                  <a:lnTo>
                    <a:pt x="581" y="420"/>
                  </a:lnTo>
                  <a:lnTo>
                    <a:pt x="518" y="518"/>
                  </a:lnTo>
                  <a:lnTo>
                    <a:pt x="632" y="507"/>
                  </a:lnTo>
                  <a:lnTo>
                    <a:pt x="632" y="563"/>
                  </a:lnTo>
                  <a:lnTo>
                    <a:pt x="624" y="560"/>
                  </a:lnTo>
                  <a:lnTo>
                    <a:pt x="614" y="557"/>
                  </a:lnTo>
                  <a:lnTo>
                    <a:pt x="605" y="553"/>
                  </a:lnTo>
                  <a:lnTo>
                    <a:pt x="594" y="550"/>
                  </a:lnTo>
                  <a:lnTo>
                    <a:pt x="570" y="543"/>
                  </a:lnTo>
                  <a:lnTo>
                    <a:pt x="568" y="542"/>
                  </a:lnTo>
                  <a:lnTo>
                    <a:pt x="541" y="536"/>
                  </a:lnTo>
                  <a:lnTo>
                    <a:pt x="515" y="531"/>
                  </a:lnTo>
                  <a:lnTo>
                    <a:pt x="487" y="527"/>
                  </a:lnTo>
                  <a:lnTo>
                    <a:pt x="476" y="527"/>
                  </a:lnTo>
                  <a:lnTo>
                    <a:pt x="470" y="526"/>
                  </a:lnTo>
                  <a:lnTo>
                    <a:pt x="470" y="525"/>
                  </a:lnTo>
                  <a:lnTo>
                    <a:pt x="470" y="419"/>
                  </a:lnTo>
                  <a:lnTo>
                    <a:pt x="521" y="428"/>
                  </a:lnTo>
                  <a:lnTo>
                    <a:pt x="528" y="419"/>
                  </a:lnTo>
                  <a:lnTo>
                    <a:pt x="532" y="412"/>
                  </a:lnTo>
                  <a:lnTo>
                    <a:pt x="461" y="399"/>
                  </a:lnTo>
                  <a:lnTo>
                    <a:pt x="298" y="430"/>
                  </a:lnTo>
                  <a:lnTo>
                    <a:pt x="309" y="445"/>
                  </a:lnTo>
                  <a:lnTo>
                    <a:pt x="452" y="419"/>
                  </a:lnTo>
                  <a:lnTo>
                    <a:pt x="452" y="525"/>
                  </a:lnTo>
                  <a:lnTo>
                    <a:pt x="430" y="525"/>
                  </a:lnTo>
                  <a:lnTo>
                    <a:pt x="407" y="527"/>
                  </a:lnTo>
                  <a:lnTo>
                    <a:pt x="385" y="530"/>
                  </a:lnTo>
                  <a:lnTo>
                    <a:pt x="363" y="534"/>
                  </a:lnTo>
                  <a:lnTo>
                    <a:pt x="352" y="537"/>
                  </a:lnTo>
                  <a:lnTo>
                    <a:pt x="342" y="540"/>
                  </a:lnTo>
                  <a:lnTo>
                    <a:pt x="332" y="544"/>
                  </a:lnTo>
                  <a:lnTo>
                    <a:pt x="322" y="548"/>
                  </a:lnTo>
                  <a:lnTo>
                    <a:pt x="313" y="552"/>
                  </a:lnTo>
                  <a:lnTo>
                    <a:pt x="305" y="556"/>
                  </a:lnTo>
                  <a:lnTo>
                    <a:pt x="297" y="561"/>
                  </a:lnTo>
                  <a:lnTo>
                    <a:pt x="303" y="564"/>
                  </a:lnTo>
                  <a:lnTo>
                    <a:pt x="309" y="567"/>
                  </a:lnTo>
                  <a:lnTo>
                    <a:pt x="315" y="571"/>
                  </a:lnTo>
                  <a:lnTo>
                    <a:pt x="319" y="568"/>
                  </a:lnTo>
                  <a:lnTo>
                    <a:pt x="324" y="566"/>
                  </a:lnTo>
                  <a:lnTo>
                    <a:pt x="329" y="564"/>
                  </a:lnTo>
                  <a:lnTo>
                    <a:pt x="341" y="558"/>
                  </a:lnTo>
                  <a:lnTo>
                    <a:pt x="354" y="554"/>
                  </a:lnTo>
                  <a:lnTo>
                    <a:pt x="367" y="551"/>
                  </a:lnTo>
                  <a:lnTo>
                    <a:pt x="396" y="546"/>
                  </a:lnTo>
                  <a:lnTo>
                    <a:pt x="426" y="543"/>
                  </a:lnTo>
                  <a:lnTo>
                    <a:pt x="459" y="543"/>
                  </a:lnTo>
                  <a:lnTo>
                    <a:pt x="486" y="545"/>
                  </a:lnTo>
                  <a:lnTo>
                    <a:pt x="512" y="548"/>
                  </a:lnTo>
                  <a:lnTo>
                    <a:pt x="538" y="553"/>
                  </a:lnTo>
                  <a:lnTo>
                    <a:pt x="563" y="559"/>
                  </a:lnTo>
                  <a:lnTo>
                    <a:pt x="589" y="566"/>
                  </a:lnTo>
                  <a:lnTo>
                    <a:pt x="619" y="577"/>
                  </a:lnTo>
                  <a:lnTo>
                    <a:pt x="649" y="589"/>
                  </a:lnTo>
                  <a:lnTo>
                    <a:pt x="678" y="604"/>
                  </a:lnTo>
                  <a:lnTo>
                    <a:pt x="705" y="621"/>
                  </a:lnTo>
                  <a:lnTo>
                    <a:pt x="720" y="631"/>
                  </a:lnTo>
                  <a:lnTo>
                    <a:pt x="734" y="643"/>
                  </a:lnTo>
                  <a:lnTo>
                    <a:pt x="747" y="655"/>
                  </a:lnTo>
                  <a:lnTo>
                    <a:pt x="759" y="668"/>
                  </a:lnTo>
                  <a:lnTo>
                    <a:pt x="782" y="668"/>
                  </a:lnTo>
                  <a:close/>
                </a:path>
              </a:pathLst>
            </a:custGeom>
            <a:solidFill>
              <a:srgbClr val="F0A9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AU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AF5B894A-ECC7-471F-9D6D-A8CF18B3F37C}"/>
              </a:ext>
            </a:extLst>
          </p:cNvPr>
          <p:cNvSpPr txBox="1"/>
          <p:nvPr/>
        </p:nvSpPr>
        <p:spPr>
          <a:xfrm>
            <a:off x="512777" y="4017792"/>
            <a:ext cx="7868874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914400">
              <a:spcBef>
                <a:spcPts val="450"/>
              </a:spcBef>
              <a:spcAft>
                <a:spcPts val="450"/>
              </a:spcAft>
              <a:buClr>
                <a:srgbClr val="8A8D09"/>
              </a:buClr>
              <a:buSzPct val="75000"/>
              <a:buFont typeface="Wingdings" panose="05000000000000000000" pitchFamily="2" charset="2"/>
              <a:buChar char="§"/>
            </a:pPr>
            <a:r>
              <a:rPr lang="en-GB" dirty="0"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Priorities include:</a:t>
            </a:r>
          </a:p>
          <a:p>
            <a:pPr marL="742950" lvl="1" indent="-285750" defTabSz="914400">
              <a:spcBef>
                <a:spcPts val="450"/>
              </a:spcBef>
              <a:spcAft>
                <a:spcPts val="450"/>
              </a:spcAft>
              <a:buClr>
                <a:srgbClr val="8A8D09"/>
              </a:buClr>
              <a:buSzPct val="75000"/>
              <a:buFont typeface="Wingdings" panose="05000000000000000000" pitchFamily="2" charset="2"/>
              <a:buChar char="§"/>
            </a:pPr>
            <a:r>
              <a:rPr lang="en-GB" dirty="0"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Sustainable Agriculture officer</a:t>
            </a:r>
          </a:p>
          <a:p>
            <a:pPr marL="742950" lvl="1" indent="-285750" defTabSz="914400">
              <a:spcBef>
                <a:spcPts val="450"/>
              </a:spcBef>
              <a:spcAft>
                <a:spcPts val="450"/>
              </a:spcAft>
              <a:buClr>
                <a:srgbClr val="8A8D09"/>
              </a:buClr>
              <a:buSzPct val="75000"/>
              <a:buFont typeface="Wingdings" panose="05000000000000000000" pitchFamily="2" charset="2"/>
              <a:buChar char="§"/>
            </a:pPr>
            <a:r>
              <a:rPr lang="en-GB" dirty="0"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Improve resilience and supply chains (bushfire, floods etc.)</a:t>
            </a:r>
          </a:p>
          <a:p>
            <a:pPr marL="742950" lvl="1" indent="-285750" defTabSz="914400">
              <a:spcBef>
                <a:spcPts val="450"/>
              </a:spcBef>
              <a:spcAft>
                <a:spcPts val="450"/>
              </a:spcAft>
              <a:buClr>
                <a:srgbClr val="8A8D09"/>
              </a:buClr>
              <a:buSzPct val="75000"/>
              <a:buFont typeface="Wingdings" panose="05000000000000000000" pitchFamily="2" charset="2"/>
              <a:buChar char="§"/>
            </a:pPr>
            <a:r>
              <a:rPr lang="en-GB" dirty="0"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Renewed focus on biodiversity &amp; Env. outcomes </a:t>
            </a:r>
          </a:p>
        </p:txBody>
      </p:sp>
      <p:pic>
        <p:nvPicPr>
          <p:cNvPr id="23" name="Graphic 22" descr="Fishing with solid fill">
            <a:extLst>
              <a:ext uri="{FF2B5EF4-FFF2-40B4-BE49-F238E27FC236}">
                <a16:creationId xmlns:a16="http://schemas.microsoft.com/office/drawing/2014/main" id="{96911E0F-3419-4E9F-990F-4D7759091C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94501" y="1820184"/>
            <a:ext cx="914400" cy="914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1769AB-026E-4861-9662-F1DEAF571A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4988" y="1887156"/>
            <a:ext cx="1547690" cy="212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48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DRMSDIP" val="DIP2"/>
</p:tagLst>
</file>

<file path=ppt/theme/theme1.xml><?xml version="1.0" encoding="utf-8"?>
<a:theme xmlns:a="http://schemas.openxmlformats.org/drawingml/2006/main" name="Cover master">
  <a:themeElements>
    <a:clrScheme name="CVC">
      <a:dk1>
        <a:sysClr val="windowText" lastClr="000000"/>
      </a:dk1>
      <a:lt1>
        <a:sysClr val="window" lastClr="FFFFFF"/>
      </a:lt1>
      <a:dk2>
        <a:srgbClr val="003859"/>
      </a:dk2>
      <a:lt2>
        <a:srgbClr val="B1DED8"/>
      </a:lt2>
      <a:accent1>
        <a:srgbClr val="008CB5"/>
      </a:accent1>
      <a:accent2>
        <a:srgbClr val="DA2038"/>
      </a:accent2>
      <a:accent3>
        <a:srgbClr val="555B98"/>
      </a:accent3>
      <a:accent4>
        <a:srgbClr val="455560"/>
      </a:accent4>
      <a:accent5>
        <a:srgbClr val="ADC32B"/>
      </a:accent5>
      <a:accent6>
        <a:srgbClr val="E9ED9A"/>
      </a:accent6>
      <a:hlink>
        <a:srgbClr val="008CB5"/>
      </a:hlink>
      <a:folHlink>
        <a:srgbClr val="555B9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rence Valley Council Base Master PPT_DRAFT_V1.3.potx" id="{69E9F014-E03A-4FAF-8EB7-3CF968285BDE}" vid="{0B24C4B3-C82C-453B-98C6-94AD192E86EF}"/>
    </a:ext>
  </a:extLst>
</a:theme>
</file>

<file path=ppt/theme/theme2.xml><?xml version="1.0" encoding="utf-8"?>
<a:theme xmlns:a="http://schemas.openxmlformats.org/drawingml/2006/main" name="Cover with images">
  <a:themeElements>
    <a:clrScheme name="CVC">
      <a:dk1>
        <a:sysClr val="windowText" lastClr="000000"/>
      </a:dk1>
      <a:lt1>
        <a:sysClr val="window" lastClr="FFFFFF"/>
      </a:lt1>
      <a:dk2>
        <a:srgbClr val="003859"/>
      </a:dk2>
      <a:lt2>
        <a:srgbClr val="B1DED8"/>
      </a:lt2>
      <a:accent1>
        <a:srgbClr val="008CB5"/>
      </a:accent1>
      <a:accent2>
        <a:srgbClr val="DA2038"/>
      </a:accent2>
      <a:accent3>
        <a:srgbClr val="555B98"/>
      </a:accent3>
      <a:accent4>
        <a:srgbClr val="455560"/>
      </a:accent4>
      <a:accent5>
        <a:srgbClr val="ADC32B"/>
      </a:accent5>
      <a:accent6>
        <a:srgbClr val="E9ED9A"/>
      </a:accent6>
      <a:hlink>
        <a:srgbClr val="008CB5"/>
      </a:hlink>
      <a:folHlink>
        <a:srgbClr val="555B9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rence Valley Council Base Master PPT_DRAFT_V1.3.potx" id="{69E9F014-E03A-4FAF-8EB7-3CF968285BDE}" vid="{45317313-E12C-4E3A-A663-793BEC57546E}"/>
    </a:ext>
  </a:extLst>
</a:theme>
</file>

<file path=ppt/theme/theme3.xml><?xml version="1.0" encoding="utf-8"?>
<a:theme xmlns:a="http://schemas.openxmlformats.org/drawingml/2006/main" name="Content Master">
  <a:themeElements>
    <a:clrScheme name="CVC">
      <a:dk1>
        <a:sysClr val="windowText" lastClr="000000"/>
      </a:dk1>
      <a:lt1>
        <a:sysClr val="window" lastClr="FFFFFF"/>
      </a:lt1>
      <a:dk2>
        <a:srgbClr val="003859"/>
      </a:dk2>
      <a:lt2>
        <a:srgbClr val="B1DED8"/>
      </a:lt2>
      <a:accent1>
        <a:srgbClr val="008CB5"/>
      </a:accent1>
      <a:accent2>
        <a:srgbClr val="DA2038"/>
      </a:accent2>
      <a:accent3>
        <a:srgbClr val="555B98"/>
      </a:accent3>
      <a:accent4>
        <a:srgbClr val="455560"/>
      </a:accent4>
      <a:accent5>
        <a:srgbClr val="ADC32B"/>
      </a:accent5>
      <a:accent6>
        <a:srgbClr val="E9ED9A"/>
      </a:accent6>
      <a:hlink>
        <a:srgbClr val="008CB5"/>
      </a:hlink>
      <a:folHlink>
        <a:srgbClr val="555B9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rence Valley Council Base Master PPT_DRAFT_V1.3.potx" id="{69E9F014-E03A-4FAF-8EB7-3CF968285BDE}" vid="{88A726CF-E40D-45C2-831B-6A75FC08203E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CVC PowerPoint template</Template>
  <TotalTime>2411</TotalTime>
  <Words>433</Words>
  <Application>Microsoft Office PowerPoint</Application>
  <PresentationFormat>On-screen Show (4:3)</PresentationFormat>
  <Paragraphs>76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Arial</vt:lpstr>
      <vt:lpstr>Arial Black</vt:lpstr>
      <vt:lpstr>Calibri</vt:lpstr>
      <vt:lpstr>Open Sans Light</vt:lpstr>
      <vt:lpstr>Wingdings</vt:lpstr>
      <vt:lpstr>Cover master</vt:lpstr>
      <vt:lpstr>Cover with images</vt:lpstr>
      <vt:lpstr>Content Master</vt:lpstr>
      <vt:lpstr>Office Theme</vt:lpstr>
      <vt:lpstr>Strategic planning</vt:lpstr>
      <vt:lpstr>PowerPoint Presentation</vt:lpstr>
      <vt:lpstr>A community of opportunity</vt:lpstr>
      <vt:lpstr>Employment Land Strategy</vt:lpstr>
      <vt:lpstr>Employment land strategy  actions include:</vt:lpstr>
      <vt:lpstr>PowerPoint Presentation</vt:lpstr>
      <vt:lpstr>Rural land Strategy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 and Land Use Planning</dc:title>
  <dc:creator>Murray Lane</dc:creator>
  <cp:lastModifiedBy>Katee Blizzard</cp:lastModifiedBy>
  <cp:revision>23</cp:revision>
  <dcterms:created xsi:type="dcterms:W3CDTF">2022-02-15T00:52:37Z</dcterms:created>
  <dcterms:modified xsi:type="dcterms:W3CDTF">2023-01-18T23:29:50Z</dcterms:modified>
</cp:coreProperties>
</file>